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3" r:id="rId5"/>
    <p:sldId id="264" r:id="rId6"/>
    <p:sldId id="260" r:id="rId7"/>
    <p:sldId id="262" r:id="rId8"/>
    <p:sldId id="273" r:id="rId9"/>
    <p:sldId id="265" r:id="rId10"/>
    <p:sldId id="266" r:id="rId11"/>
    <p:sldId id="267" r:id="rId12"/>
    <p:sldId id="268" r:id="rId13"/>
    <p:sldId id="274" r:id="rId14"/>
    <p:sldId id="269" r:id="rId15"/>
    <p:sldId id="270" r:id="rId16"/>
    <p:sldId id="275" r:id="rId17"/>
    <p:sldId id="271" r:id="rId18"/>
    <p:sldId id="272" r:id="rId19"/>
    <p:sldId id="276" r:id="rId20"/>
    <p:sldId id="25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01" autoAdjust="0"/>
  </p:normalViewPr>
  <p:slideViewPr>
    <p:cSldViewPr snapToGrid="0">
      <p:cViewPr varScale="1">
        <p:scale>
          <a:sx n="103" d="100"/>
          <a:sy n="103" d="100"/>
        </p:scale>
        <p:origin x="11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AA9D5-BBA3-4980-9B5F-58AC77813A85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Click here to edit the master text style</a:t>
            </a:r>
          </a:p>
          <a:p>
            <a:pPr lvl="1"/>
            <a:r>
              <a:rPr lang="zh-CN" altLang="en-US"/>
              <a:t>Grade 2</a:t>
            </a:r>
          </a:p>
          <a:p>
            <a:pPr lvl="2"/>
            <a:r>
              <a:rPr lang="zh-CN" altLang="en-US"/>
              <a:t>Grade 3</a:t>
            </a:r>
          </a:p>
          <a:p>
            <a:pPr lvl="3"/>
            <a:r>
              <a:rPr lang="zh-CN" altLang="en-US"/>
              <a:t>Level 4</a:t>
            </a:r>
          </a:p>
          <a:p>
            <a:pPr lvl="4"/>
            <a:r>
              <a:rPr lang="zh-CN" altLang="en-US"/>
              <a:t>Grade 5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B9B7-7DC3-4555-A5E7-C98F109A9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48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1" dirty="0" err="1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Papalexi </a:t>
            </a:r>
            <a:r>
              <a:rPr lang="en-US" altLang="zh-CN" b="0" i="1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E and </a:t>
            </a:r>
            <a:r>
              <a:rPr lang="en-US" altLang="zh-CN" b="0" i="1" dirty="0" err="1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Satija </a:t>
            </a:r>
            <a:r>
              <a:rPr lang="en-US" altLang="zh-CN" b="0" i="1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R. Single-cell RNA sequencing to explore immune cell heterogeneity, Nature Reviews Immunology 2018 (https://doi.org/10.1038/ nri.2017.76)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8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50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https://docs.gdc.cancer.gov/Data/Bioinformatics_Pipelines/Expression_mRNA_Pipeline/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61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1" dirty="0" err="1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Macosko </a:t>
            </a:r>
            <a:r>
              <a:rPr lang="en-US" altLang="zh-CN" b="0" i="1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EZ et al. Highly Parallel Genome-wide Expression Profiling of Individual Cells Using Nanoliter Droplets, Cell 2015 (https://doi.org/10.1016 /j.cell.2015.05.002)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4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883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B9B7-7DC3-4555-A5E7-C98F109A977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48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22A30-DA11-7CBA-1C99-97746F982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A0D92F-0710-DBC8-4766-249702C7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AAA5F-5D8E-8EED-050C-AAEED361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A99A2-813C-0EC0-9598-DDFD98B1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5FBEAC-BA82-9C7A-5CF6-1B328FC0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0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31637-25E1-E68D-2C91-03BBB881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26C5A1-6421-69D8-08CD-7A39A5B2B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C6114D-67AF-8982-C798-8CBB6160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40CBC-F7CE-3CFD-0F96-F31AAD88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F060DA-4EDC-B788-5F35-7A4E1D2D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757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69C739B-B781-5475-6F88-D664B9764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794DC-83F5-DEBC-3392-92DA21BC4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6C7D2C-2A99-090B-C665-A812BB6AF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1704E-7B97-E3A4-9989-46721DB4B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5687B-7140-72AC-E912-2300F34D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03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8BDF00-095B-6346-EFA4-B1BFF75FB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74FDF-E88E-595A-1020-41F33E0E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119BE-3AAB-108B-696E-0C8BD0AF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63F87C-11EB-FC9A-E065-44AF0425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DCC23A-8394-685D-0120-E0F46A7505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395" cy="115239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C871D8C-445C-AF79-3BBC-7C412F5F0E1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395"/>
            <a:ext cx="113538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标题 1">
            <a:extLst>
              <a:ext uri="{FF2B5EF4-FFF2-40B4-BE49-F238E27FC236}">
                <a16:creationId xmlns:a16="http://schemas.microsoft.com/office/drawing/2014/main" id="{7877AFDC-A292-EB96-5B12-9270F8F5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91" y="275432"/>
            <a:ext cx="10515600" cy="7872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200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B32F6-5B14-4F79-B380-17466AE6C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D7F4DB-A5CF-B936-8D4A-D5498513E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90DE9-0613-18D4-254E-3095609F2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D9B97-2200-661F-5152-00056364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13076B-A446-B0BF-3765-3E604892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6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2E4B1-7822-D7A3-2001-33EF0ADF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37A91-1FC4-EF31-A403-A1367467C1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34A53C-4786-DF53-271A-D39F891AD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951095-7342-7643-1C93-9BACE2CF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3F2FB5-5C2A-712C-3ED2-97C560F7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451874-858D-CB97-7BC6-9B5DE7D5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1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E6B5F-8333-ADD0-045F-C93BF1FE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A0C992-5EC4-B0CB-2A62-9C8ED3880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D6D56-3540-A405-2651-C369D2978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31526CD-9F51-939B-0053-0B6225724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12BDF6-329A-3714-3278-52FE93698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4C9BD8-572E-8499-1637-CA4AE4DB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DF5DC53-3EDB-F521-140F-1059947A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4D63D93-D426-8C9E-0D89-D73B76DD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16B9D-5B0B-B6E7-F13A-C1011C92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193595-A222-73A2-7826-9EC1EACD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507434-7F35-EAF1-2DA2-80D4D616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83936F-AD95-4213-D0EB-7B5092D0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5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EA2674-D250-C066-5592-31944475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D42EEC-1F20-E668-C05B-F0B597026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3964-9C7C-1739-EB3E-E85846C7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8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A8A25-9D1C-7651-9B9C-8D8341FA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B68A7F-6F0C-58FC-42F8-253937100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E1D3E5-E0D6-C119-239C-1A64D56A8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1164E0-8922-023A-4B5F-2B8AFE4D4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180E1-51E9-D034-2448-F40328CB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0FBED1-558F-A346-F25F-1C760ECB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61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8A7DF-DFDC-1802-76BA-D09AB6975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BE56278-9856-96AC-8BCD-2DAA0D8D4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E1BC53-5E8F-3A2B-AA16-BA6FBFD5D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2C2DB8-49F3-CF41-27D2-46E70A9D7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34D6CA-C651-C6CD-FAFC-5368CAB59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65F9B0-3421-35A6-57C2-ACBD27B8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0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AF3288-A4FE-CEF1-27B0-3E2A44D1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here to edit the master header style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B94C9A-B11E-F5F2-79F0-3C89F9FEA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Click here to edit the master text style</a:t>
            </a:r>
          </a:p>
          <a:p>
            <a:pPr lvl="1"/>
            <a:r>
              <a:rPr lang="zh-CN" altLang="en-US"/>
              <a:t>Grade 2</a:t>
            </a:r>
          </a:p>
          <a:p>
            <a:pPr lvl="2"/>
            <a:r>
              <a:rPr lang="zh-CN" altLang="en-US"/>
              <a:t>Grade 3</a:t>
            </a:r>
          </a:p>
          <a:p>
            <a:pPr lvl="3"/>
            <a:r>
              <a:rPr lang="zh-CN" altLang="en-US"/>
              <a:t>Level 4</a:t>
            </a:r>
          </a:p>
          <a:p>
            <a:pPr lvl="4"/>
            <a:r>
              <a:rPr lang="zh-CN" altLang="en-US"/>
              <a:t>Grade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860030-A9AE-B8C1-7D9B-4931FD066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F8D44-FC6C-4F3C-AE20-417DDB379FCE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EA027-DA94-D0CE-631B-EDD026D72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A5F3FE-9D91-48BC-3E93-85C47A986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ECB77-27B9-4722-8265-C860328F12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39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upport.10xgenomics.com/single-cell-gene-expression/software/downloads/la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h3.github.io/2017/11/13/which-human-reference-genome-to-us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ome.com/method/RNA-seq.html" TargetMode="External"/><Relationship Id="rId7" Type="http://schemas.openxmlformats.org/officeDocument/2006/relationships/hyperlink" Target="https://bioconductor.org/books/release/OSCA/index.html" TargetMode="External"/><Relationship Id="rId2" Type="http://schemas.openxmlformats.org/officeDocument/2006/relationships/hyperlink" Target="https://github.com/alexdobin/STAR/blob/master/docs/STARsolo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bctraining.github.io/scRNA-seq/schedule/" TargetMode="External"/><Relationship Id="rId5" Type="http://schemas.openxmlformats.org/officeDocument/2006/relationships/hyperlink" Target="https://swaruplab.bio.uci.edu/tutorial/tutorial.html" TargetMode="External"/><Relationship Id="rId4" Type="http://schemas.openxmlformats.org/officeDocument/2006/relationships/hyperlink" Target="https://support.10xgenomics.com/single-cell-gene-expression/software/downloads/lates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geo/query/acc.cgi?acc=GSM384769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ncbi.nlm.nih.gov/geo/query/acc.cgi?acc=GSE17551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10xgenomics.com/single-cell-gene-expression/software/pipelines/latest/using/mkfastq" TargetMode="External"/><Relationship Id="rId7" Type="http://schemas.openxmlformats.org/officeDocument/2006/relationships/hyperlink" Target="https://support.10xgenomics.com/single-cell-gene-expression/software/pipelines/latest/using/reanalyz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10xgenomics.com/single-cell-gene-expression/software/pipelines/latest/using/aggregate" TargetMode="External"/><Relationship Id="rId5" Type="http://schemas.openxmlformats.org/officeDocument/2006/relationships/hyperlink" Target="https://support.10xgenomics.com/single-cell-gene-expression/software/pipelines/latest/using/multi" TargetMode="External"/><Relationship Id="rId4" Type="http://schemas.openxmlformats.org/officeDocument/2006/relationships/hyperlink" Target="https://support.10xgenomics.com/single-cell-gene-expression/software/pipelines/latest/using/cou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F42D9-F35B-CF72-0FEF-471A2E676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Processing of single-cell raw data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1323149-5724-EDB2-9A8B-B96A5C769B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875808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BC3C51-85BF-E0ED-C7F4-B3A48F5D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63" y="1328080"/>
            <a:ext cx="10515600" cy="861742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/>
              <a:t>Cell ranger </a:t>
            </a:r>
            <a:r>
              <a:rPr lang="zh-CN" altLang="en-US" sz="2400" dirty="0"/>
              <a:t>tool</a:t>
            </a:r>
            <a:r>
              <a:rPr lang="en-US" altLang="zh-CN" sz="2400" dirty="0"/>
              <a:t>: U</a:t>
            </a:r>
            <a:r>
              <a:rPr lang="zh-CN" altLang="en-US" sz="2400" dirty="0"/>
              <a:t>sers can download from the official website at</a:t>
            </a:r>
            <a:endParaRPr lang="en-US" altLang="zh-CN" sz="2400" dirty="0"/>
          </a:p>
          <a:p>
            <a:pPr lvl="1">
              <a:lnSpc>
                <a:spcPct val="120000"/>
              </a:lnSpc>
            </a:pPr>
            <a:r>
              <a:rPr lang="en-US" altLang="zh-CN" sz="1600" dirty="0">
                <a:hlinkClick r:id="rId2"/>
              </a:rPr>
              <a:t>https://support.10xgenomics.com/single-cell-gene-expression/software/downloads/latest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A44C31-089F-8992-4DDE-8ED5A98B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3294DA-0485-0CA1-0641-6FED6DB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88" y="2216275"/>
            <a:ext cx="5155903" cy="1220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978644-086E-5779-035D-0A190849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63" y="3716843"/>
            <a:ext cx="3208386" cy="22679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E83383-BA98-7D26-068A-08A146477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658" y="3716843"/>
            <a:ext cx="2823489" cy="236497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6949E103-61F0-B02A-58F7-4BA00A06F2F7}"/>
              </a:ext>
            </a:extLst>
          </p:cNvPr>
          <p:cNvGrpSpPr/>
          <p:nvPr/>
        </p:nvGrpSpPr>
        <p:grpSpPr>
          <a:xfrm>
            <a:off x="7271107" y="2216275"/>
            <a:ext cx="4512952" cy="4168129"/>
            <a:chOff x="7360317" y="2414439"/>
            <a:chExt cx="4512952" cy="416812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F1B7E30-C838-5BA8-01B0-8186E4BFD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0317" y="2414439"/>
              <a:ext cx="4512952" cy="4168129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6B7D4386-7519-D4EA-5196-3A6893DA6A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9207" y="3370006"/>
              <a:ext cx="390832" cy="1327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02E5F548-F5BA-C3B1-8B09-D9DB5D589A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0717" y="4571999"/>
              <a:ext cx="390832" cy="13273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C1708A8-7555-0DF9-663C-54B9FF4D8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160" y="6081816"/>
            <a:ext cx="3681177" cy="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3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E01E3DF-4F3F-68C8-DC20-C914DF36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739"/>
            <a:ext cx="10515600" cy="378719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There are two most frequently used genomic versions: </a:t>
            </a:r>
            <a:r>
              <a:rPr lang="en-US" altLang="zh-CN" dirty="0"/>
              <a:t>UCSC </a:t>
            </a:r>
            <a:r>
              <a:rPr lang="zh-CN" altLang="en-US" dirty="0"/>
              <a:t>(e.g. </a:t>
            </a:r>
            <a:r>
              <a:rPr lang="en-US" altLang="zh-CN" dirty="0"/>
              <a:t>hg19</a:t>
            </a:r>
            <a:r>
              <a:rPr lang="zh-CN" altLang="en-US" dirty="0"/>
              <a:t>, </a:t>
            </a:r>
            <a:r>
              <a:rPr lang="en-US" altLang="zh-CN" dirty="0"/>
              <a:t>hg38</a:t>
            </a:r>
            <a:r>
              <a:rPr lang="zh-CN" altLang="en-US" dirty="0"/>
              <a:t>, </a:t>
            </a:r>
            <a:r>
              <a:rPr lang="en-US" altLang="zh-CN" dirty="0"/>
              <a:t>mm10, </a:t>
            </a:r>
            <a:r>
              <a:rPr lang="zh-CN" altLang="en-US" dirty="0"/>
              <a:t>etc.) and </a:t>
            </a:r>
            <a:r>
              <a:rPr lang="en-US" altLang="zh-CN" dirty="0"/>
              <a:t>GRC </a:t>
            </a:r>
            <a:r>
              <a:rPr lang="zh-CN" altLang="en-US" dirty="0"/>
              <a:t>(</a:t>
            </a:r>
            <a:r>
              <a:rPr lang="en-US" altLang="zh-CN" dirty="0"/>
              <a:t>GRCh37</a:t>
            </a:r>
            <a:r>
              <a:rPr lang="zh-CN" altLang="en-US" dirty="0"/>
              <a:t>, </a:t>
            </a:r>
            <a:r>
              <a:rPr lang="en-US" altLang="zh-CN" dirty="0"/>
              <a:t>GRCh38</a:t>
            </a:r>
            <a:r>
              <a:rPr lang="zh-CN" altLang="en-US" dirty="0"/>
              <a:t>, </a:t>
            </a:r>
            <a:r>
              <a:rPr lang="en-US" altLang="zh-CN" dirty="0"/>
              <a:t>GRCm38</a:t>
            </a:r>
            <a:r>
              <a:rPr lang="zh-CN" altLang="en-US" dirty="0"/>
              <a:t>). </a:t>
            </a:r>
            <a:r>
              <a:rPr lang="en-US" altLang="zh-CN" dirty="0"/>
              <a:t>Their </a:t>
            </a:r>
            <a:r>
              <a:rPr lang="zh-CN" altLang="en-US" dirty="0"/>
              <a:t>main chromosomal versions are identical (</a:t>
            </a:r>
            <a:r>
              <a:rPr lang="en-US" altLang="zh-CN" dirty="0"/>
              <a:t>chr1-chr22,chrX/Y/M).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main difference</a:t>
            </a:r>
            <a:r>
              <a:rPr lang="en-US" altLang="zh-CN" dirty="0"/>
              <a:t>s is the</a:t>
            </a:r>
            <a:r>
              <a:rPr lang="zh-CN" altLang="en-US" dirty="0"/>
              <a:t> </a:t>
            </a:r>
            <a:r>
              <a:rPr lang="en-US" altLang="zh-CN" dirty="0"/>
              <a:t>contigs </a:t>
            </a:r>
            <a:r>
              <a:rPr lang="zh-CN" altLang="en-US" dirty="0"/>
              <a:t>and </a:t>
            </a:r>
            <a:r>
              <a:rPr lang="en-US" altLang="zh-CN" dirty="0"/>
              <a:t>ALT loci.</a:t>
            </a:r>
          </a:p>
          <a:p>
            <a:pPr lvl="1">
              <a:lnSpc>
                <a:spcPct val="140000"/>
              </a:lnSpc>
            </a:pPr>
            <a:r>
              <a:rPr lang="en-US" altLang="zh-CN" dirty="0">
                <a:hlinkClick r:id="rId2"/>
              </a:rPr>
              <a:t>https://lh3.github.io/2017/11/13/which-human-reference-genome-to-use</a:t>
            </a:r>
            <a:endParaRPr lang="zh-CN" altLang="en-US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Genome annotation files are usually saved in </a:t>
            </a:r>
            <a:r>
              <a:rPr lang="en-US" altLang="zh-CN" dirty="0"/>
              <a:t>GTF/GFF3 </a:t>
            </a:r>
            <a:r>
              <a:rPr lang="zh-CN" altLang="en-US" dirty="0"/>
              <a:t>format, including gene, transcript, exon, intron and other location information. Each gene has a unique </a:t>
            </a:r>
            <a:r>
              <a:rPr lang="en-US" altLang="zh-CN" dirty="0"/>
              <a:t>ID </a:t>
            </a:r>
            <a:r>
              <a:rPr lang="zh-CN" altLang="en-US" dirty="0"/>
              <a:t>number (starting with </a:t>
            </a:r>
            <a:r>
              <a:rPr lang="en-US" altLang="zh-CN" dirty="0"/>
              <a:t>ENSG</a:t>
            </a:r>
            <a:r>
              <a:rPr lang="zh-CN" altLang="en-US" dirty="0"/>
              <a:t>), and each gene generally corresponds to multiple transcripts (starting with </a:t>
            </a:r>
            <a:r>
              <a:rPr lang="en-US" altLang="zh-CN" dirty="0"/>
              <a:t>ENST</a:t>
            </a:r>
            <a:r>
              <a:rPr lang="zh-CN" altLang="en-US" dirty="0"/>
              <a:t>).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The main annotation file sources are </a:t>
            </a:r>
            <a:r>
              <a:rPr lang="en-US" altLang="zh-CN" dirty="0" err="1"/>
              <a:t>RefSeq</a:t>
            </a:r>
            <a:r>
              <a:rPr lang="zh-CN" altLang="en-US" dirty="0"/>
              <a:t>, </a:t>
            </a:r>
            <a:r>
              <a:rPr lang="en-US" altLang="zh-CN" dirty="0"/>
              <a:t>ENSEMBL </a:t>
            </a:r>
            <a:r>
              <a:rPr lang="zh-CN" altLang="en-US" dirty="0"/>
              <a:t>and </a:t>
            </a:r>
            <a:r>
              <a:rPr lang="en-US" altLang="zh-CN" dirty="0"/>
              <a:t>GENCODE</a:t>
            </a:r>
            <a:r>
              <a:rPr lang="zh-CN" altLang="en-US" dirty="0"/>
              <a:t>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RefSeq </a:t>
            </a:r>
            <a:r>
              <a:rPr lang="zh-CN" altLang="en-US" dirty="0"/>
              <a:t>is the most conservative of these and tends to have the fewest annotated transcripts per gene. </a:t>
            </a:r>
            <a:r>
              <a:rPr lang="en-US" altLang="zh-CN" dirty="0" err="1"/>
              <a:t>RefSeq </a:t>
            </a:r>
            <a:r>
              <a:rPr lang="zh-CN" altLang="en-US" dirty="0"/>
              <a:t>transcript </a:t>
            </a:r>
            <a:r>
              <a:rPr lang="en-US" altLang="zh-CN" dirty="0"/>
              <a:t>IDs </a:t>
            </a:r>
            <a:r>
              <a:rPr lang="zh-CN" altLang="en-US" dirty="0"/>
              <a:t>start with </a:t>
            </a:r>
            <a:r>
              <a:rPr lang="en-US" altLang="zh-CN" dirty="0"/>
              <a:t>NM_ </a:t>
            </a:r>
            <a:r>
              <a:rPr lang="zh-CN" altLang="en-US" dirty="0"/>
              <a:t>or </a:t>
            </a:r>
            <a:r>
              <a:rPr lang="en-US" altLang="zh-CN" dirty="0"/>
              <a:t>NR</a:t>
            </a:r>
            <a:r>
              <a:rPr lang="zh-CN" altLang="en-US" dirty="0"/>
              <a:t>, e.g. </a:t>
            </a:r>
            <a:r>
              <a:rPr lang="en-US" altLang="zh-CN" dirty="0"/>
              <a:t>NM_12345</a:t>
            </a:r>
            <a:r>
              <a:rPr lang="zh-CN" altLang="en-US" dirty="0"/>
              <a:t>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ENSEMBL </a:t>
            </a:r>
            <a:r>
              <a:rPr lang="zh-CN" altLang="en-US" dirty="0"/>
              <a:t>and </a:t>
            </a:r>
            <a:r>
              <a:rPr lang="en-US" altLang="zh-CN" dirty="0"/>
              <a:t>GENCODE are </a:t>
            </a:r>
            <a:r>
              <a:rPr lang="zh-CN" altLang="en-US" dirty="0"/>
              <a:t>very similar and can be used interchangeably. The gene names in these begin with </a:t>
            </a:r>
            <a:r>
              <a:rPr lang="en-US" altLang="zh-CN" dirty="0"/>
              <a:t>ENSG (</a:t>
            </a:r>
            <a:r>
              <a:rPr lang="zh-CN" altLang="en-US" dirty="0"/>
              <a:t>for humans) and </a:t>
            </a:r>
            <a:r>
              <a:rPr lang="en-US" altLang="zh-CN" dirty="0"/>
              <a:t>ENSMUSG </a:t>
            </a:r>
            <a:r>
              <a:rPr lang="zh-CN" altLang="en-US" dirty="0"/>
              <a:t>(for mice);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Transcripts begin with </a:t>
            </a:r>
            <a:r>
              <a:rPr lang="en-US" altLang="zh-CN" dirty="0"/>
              <a:t>ENST </a:t>
            </a:r>
            <a:r>
              <a:rPr lang="zh-CN" altLang="en-US" dirty="0"/>
              <a:t>and </a:t>
            </a:r>
            <a:r>
              <a:rPr lang="en-US" altLang="zh-CN" dirty="0"/>
              <a:t>ENSMUST, </a:t>
            </a:r>
            <a:r>
              <a:rPr lang="zh-CN" altLang="en-US" dirty="0"/>
              <a:t>respectively.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The current </a:t>
            </a:r>
            <a:r>
              <a:rPr lang="en-US" altLang="zh-CN" dirty="0"/>
              <a:t>ENSEMBL/GENCODE </a:t>
            </a:r>
            <a:r>
              <a:rPr lang="zh-CN" altLang="en-US" dirty="0"/>
              <a:t>annotation of the human genome contains approximately </a:t>
            </a:r>
            <a:r>
              <a:rPr lang="en-US" altLang="zh-CN" dirty="0"/>
              <a:t>60</a:t>
            </a:r>
            <a:r>
              <a:rPr lang="zh-CN" altLang="en-US" dirty="0"/>
              <a:t>,000 genes, </a:t>
            </a:r>
            <a:r>
              <a:rPr lang="en-US" altLang="zh-CN" dirty="0"/>
              <a:t>20</a:t>
            </a:r>
            <a:r>
              <a:rPr lang="zh-CN" altLang="en-US" dirty="0"/>
              <a:t>,000 of which are protein-coding genes, with </a:t>
            </a:r>
            <a:r>
              <a:rPr lang="en-US" altLang="zh-CN" dirty="0"/>
              <a:t>237</a:t>
            </a:r>
            <a:r>
              <a:rPr lang="zh-CN" altLang="en-US" dirty="0"/>
              <a:t>,000 transcripts.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Most genes can be roughly classified by type into protein-coding genes, long non-coding </a:t>
            </a:r>
            <a:r>
              <a:rPr lang="en-US" altLang="zh-CN" dirty="0"/>
              <a:t>RNAs</a:t>
            </a:r>
            <a:r>
              <a:rPr lang="zh-CN" altLang="en-US" dirty="0"/>
              <a:t>, short non-coding </a:t>
            </a:r>
            <a:r>
              <a:rPr lang="en-US" altLang="zh-CN" dirty="0"/>
              <a:t>RNAs, </a:t>
            </a:r>
            <a:r>
              <a:rPr lang="zh-CN" altLang="en-US" dirty="0"/>
              <a:t>and pseudogenes.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B34A6BA-8E09-0043-8963-357CC674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6</a:t>
            </a:r>
            <a:r>
              <a:rPr lang="zh-CN" altLang="en-US" sz="4000" dirty="0"/>
              <a:t>. </a:t>
            </a:r>
            <a:r>
              <a:rPr lang="en-US" altLang="zh-CN" sz="4000" dirty="0"/>
              <a:t>The </a:t>
            </a:r>
            <a:r>
              <a:rPr lang="zh-CN" altLang="en-US" sz="4000" dirty="0"/>
              <a:t>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376264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028DA62-D897-7538-2837-6A2EFE026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014"/>
            <a:ext cx="10515600" cy="262530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Cell barcode sequences are synthetic sequences attached to beads that identify individual cells. The unique sequence library is called a whitelist</a:t>
            </a:r>
            <a:r>
              <a:rPr lang="en-US" altLang="zh-CN" sz="2000" dirty="0"/>
              <a:t>. Cell Ranger </a:t>
            </a:r>
            <a:r>
              <a:rPr lang="zh-CN" altLang="en-US" sz="2000" dirty="0"/>
              <a:t>uses a specific algorithm to correct the original </a:t>
            </a:r>
            <a:r>
              <a:rPr lang="en-US" altLang="zh-CN" sz="2000" dirty="0"/>
              <a:t>CB</a:t>
            </a:r>
            <a:r>
              <a:rPr lang="zh-CN" altLang="en-US" sz="2000" dirty="0"/>
              <a:t> sequence based on the whitelist sequence. </a:t>
            </a:r>
            <a:r>
              <a:rPr lang="en-US" altLang="zh-CN" sz="2000" dirty="0"/>
              <a:t>Chromium </a:t>
            </a:r>
            <a:r>
              <a:rPr lang="zh-CN" altLang="en-US" sz="2000" dirty="0"/>
              <a:t>library versions correspond to different whitelist lists and the file can be obtained from the </a:t>
            </a:r>
            <a:r>
              <a:rPr lang="en-US" altLang="zh-CN" sz="2000" dirty="0"/>
              <a:t>Cell Ranger </a:t>
            </a:r>
            <a:r>
              <a:rPr lang="zh-CN" altLang="en-US" sz="2000" dirty="0"/>
              <a:t>repository.</a:t>
            </a:r>
            <a:endParaRPr lang="en-US" altLang="zh-CN" sz="20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/>
              <a:t>Chromium </a:t>
            </a:r>
            <a:r>
              <a:rPr lang="zh-CN" altLang="en-US" sz="2000" dirty="0"/>
              <a:t>uses three whitelists: </a:t>
            </a:r>
            <a:r>
              <a:rPr lang="en-US" altLang="zh-CN" sz="2000" dirty="0"/>
              <a:t>737K-april-2014_rc.txt</a:t>
            </a:r>
            <a:r>
              <a:rPr lang="zh-CN" altLang="en-US" sz="2000" dirty="0"/>
              <a:t>, </a:t>
            </a:r>
            <a:r>
              <a:rPr lang="en-US" altLang="zh-CN" sz="2000" dirty="0"/>
              <a:t>737K-august-2016.txt</a:t>
            </a:r>
            <a:r>
              <a:rPr lang="zh-CN" altLang="en-US" sz="2000" dirty="0"/>
              <a:t>, and </a:t>
            </a:r>
            <a:r>
              <a:rPr lang="en-US" altLang="zh-CN" sz="2000" dirty="0"/>
              <a:t>3M-february-2018.txt. CB </a:t>
            </a:r>
            <a:r>
              <a:rPr lang="zh-CN" altLang="en-US" sz="2000" dirty="0"/>
              <a:t>in the first </a:t>
            </a:r>
            <a:r>
              <a:rPr lang="en-US" altLang="zh-CN" sz="2000" dirty="0"/>
              <a:t>file</a:t>
            </a:r>
            <a:r>
              <a:rPr lang="zh-CN" altLang="en-US" sz="2000" dirty="0"/>
              <a:t> is </a:t>
            </a:r>
            <a:r>
              <a:rPr lang="en-US" altLang="zh-CN" sz="2000" dirty="0"/>
              <a:t>14bp </a:t>
            </a:r>
            <a:r>
              <a:rPr lang="zh-CN" altLang="en-US" sz="2000" dirty="0"/>
              <a:t>long, and the other two are </a:t>
            </a:r>
            <a:r>
              <a:rPr lang="en-US" altLang="zh-CN" sz="2000" dirty="0"/>
              <a:t>16bp. The </a:t>
            </a:r>
            <a:r>
              <a:rPr lang="zh-CN" altLang="en-US" sz="2000" dirty="0"/>
              <a:t>following table provides the popular </a:t>
            </a:r>
            <a:r>
              <a:rPr lang="en-US" altLang="zh-CN" sz="2000" dirty="0"/>
              <a:t>10X </a:t>
            </a:r>
            <a:r>
              <a:rPr lang="zh-CN" altLang="en-US" sz="2000" dirty="0"/>
              <a:t>single-cell sequencing kits of </a:t>
            </a:r>
            <a:r>
              <a:rPr lang="en-US" altLang="zh-CN" sz="2000" dirty="0"/>
              <a:t>CB </a:t>
            </a:r>
            <a:r>
              <a:rPr lang="zh-CN" altLang="en-US" sz="2000" dirty="0"/>
              <a:t>and </a:t>
            </a:r>
            <a:r>
              <a:rPr lang="en-US" altLang="zh-CN" sz="2000" dirty="0"/>
              <a:t>UMI lengths</a:t>
            </a:r>
            <a:r>
              <a:rPr lang="zh-CN" altLang="en-US" sz="2000" dirty="0"/>
              <a:t>, as well as the corresponding whitelist files.</a:t>
            </a:r>
            <a:endParaRPr lang="en-US" altLang="zh-CN" sz="20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The corrected barcodes are used in all downstream analysis. In the output </a:t>
            </a:r>
            <a:r>
              <a:rPr lang="en-US" altLang="zh-CN" sz="2000" dirty="0"/>
              <a:t>BAM file</a:t>
            </a:r>
            <a:r>
              <a:rPr lang="zh-CN" altLang="en-US" sz="2000" dirty="0"/>
              <a:t>, the original uncorrected barcode is encoded in the </a:t>
            </a:r>
            <a:r>
              <a:rPr lang="en-US" altLang="zh-CN" sz="2000" dirty="0"/>
              <a:t>CR </a:t>
            </a:r>
            <a:r>
              <a:rPr lang="zh-CN" altLang="en-US" sz="2000" dirty="0"/>
              <a:t>tag, while the corrected barcode sequence is encoded in the </a:t>
            </a:r>
            <a:r>
              <a:rPr lang="en-US" altLang="zh-CN" sz="2000" dirty="0"/>
              <a:t>CB tag. </a:t>
            </a:r>
            <a:r>
              <a:rPr lang="zh-CN" altLang="en-US" sz="2000" dirty="0"/>
              <a:t>Reads that cannot be assigned to corrected barcodes will not have a </a:t>
            </a:r>
            <a:r>
              <a:rPr lang="en-US" altLang="zh-CN" sz="2000" dirty="0"/>
              <a:t>CB tag.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F8EBAB-03A3-9B92-D159-3B25D147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7.</a:t>
            </a:r>
            <a:r>
              <a:rPr lang="zh-CN" altLang="en-US" sz="4000" dirty="0"/>
              <a:t> </a:t>
            </a:r>
            <a:r>
              <a:rPr lang="en-US" altLang="zh-CN" sz="4000" dirty="0"/>
              <a:t>White list </a:t>
            </a:r>
            <a:r>
              <a:rPr lang="zh-CN" altLang="en-US" sz="4000" dirty="0"/>
              <a:t>and </a:t>
            </a:r>
            <a:r>
              <a:rPr lang="en-US" altLang="zh-CN" sz="4000" dirty="0"/>
              <a:t>10X genomics </a:t>
            </a:r>
            <a:r>
              <a:rPr lang="zh-CN" altLang="en-US" sz="4000" dirty="0"/>
              <a:t>version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76578D-F8B4-9151-A9D5-9433D06D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278" y="3767075"/>
            <a:ext cx="5905242" cy="25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D66B43F-A332-F8AD-EBB7-8692BB597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EB91BD-401B-2139-6A79-A837A04C8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Example </a:t>
            </a:r>
            <a:r>
              <a:rPr lang="en-US" altLang="zh-CN" sz="4000" dirty="0"/>
              <a:t>3</a:t>
            </a:r>
            <a:r>
              <a:rPr lang="zh-CN" altLang="en-US" sz="4000" dirty="0"/>
              <a:t>: </a:t>
            </a:r>
            <a:r>
              <a:rPr lang="en-US" altLang="zh-CN" sz="4000" dirty="0"/>
              <a:t>whitelist</a:t>
            </a:r>
            <a:endParaRPr lang="zh-CN" altLang="en-US" sz="4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ABA39D-F529-EC85-6DAF-1F82C3278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581" y="2263878"/>
            <a:ext cx="1419225" cy="3200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69F087-FF2F-1F19-6A46-E57471DA6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52" y="2943225"/>
            <a:ext cx="5324475" cy="48577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F708589-3894-2A86-F9A8-D92ED7CDEB7C}"/>
              </a:ext>
            </a:extLst>
          </p:cNvPr>
          <p:cNvCxnSpPr/>
          <p:nvPr/>
        </p:nvCxnSpPr>
        <p:spPr>
          <a:xfrm flipV="1">
            <a:off x="6828503" y="2934929"/>
            <a:ext cx="1290484" cy="24334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2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C07EF0A-BB7E-5A53-AF8C-6FB13A89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175"/>
            <a:ext cx="10515600" cy="281402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Read count is </a:t>
            </a:r>
            <a:r>
              <a:rPr lang="zh-CN" altLang="en-US" dirty="0"/>
              <a:t>calculated by the following pre-processing </a:t>
            </a:r>
            <a:r>
              <a:rPr lang="en-US" altLang="zh-CN" dirty="0"/>
              <a:t>steps</a:t>
            </a:r>
            <a:r>
              <a:rPr lang="zh-CN" altLang="en-US" dirty="0"/>
              <a:t>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Correction of sequencing errors in </a:t>
            </a:r>
            <a:r>
              <a:rPr lang="en-US" altLang="zh-CN" dirty="0"/>
              <a:t>UMI sequences. </a:t>
            </a:r>
            <a:r>
              <a:rPr lang="zh-CN" altLang="en-US" dirty="0"/>
              <a:t>If there is a base inconsistency in the </a:t>
            </a:r>
            <a:r>
              <a:rPr lang="en-US" altLang="zh-CN" dirty="0"/>
              <a:t>UMI </a:t>
            </a:r>
            <a:r>
              <a:rPr lang="zh-CN" altLang="en-US" dirty="0"/>
              <a:t>when comparing </a:t>
            </a:r>
            <a:r>
              <a:rPr lang="en-US" altLang="zh-CN" dirty="0"/>
              <a:t>reads </a:t>
            </a:r>
            <a:r>
              <a:rPr lang="zh-CN" altLang="en-US" dirty="0"/>
              <a:t>with the same </a:t>
            </a:r>
            <a:r>
              <a:rPr lang="en-US" altLang="zh-CN" dirty="0"/>
              <a:t>BC </a:t>
            </a:r>
            <a:r>
              <a:rPr lang="zh-CN" altLang="en-US" dirty="0"/>
              <a:t>to the same gene, such a </a:t>
            </a:r>
            <a:r>
              <a:rPr lang="en-US" altLang="zh-CN" dirty="0"/>
              <a:t>UMI </a:t>
            </a:r>
            <a:r>
              <a:rPr lang="zh-CN" altLang="en-US" dirty="0"/>
              <a:t>sequence will be corrected to a </a:t>
            </a:r>
            <a:r>
              <a:rPr lang="en-US" altLang="zh-CN" dirty="0"/>
              <a:t>UMI </a:t>
            </a:r>
            <a:r>
              <a:rPr lang="zh-CN" altLang="en-US" dirty="0"/>
              <a:t>sequence with a higher support rate.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For </a:t>
            </a:r>
            <a:r>
              <a:rPr lang="en-US" altLang="zh-CN" dirty="0"/>
              <a:t>reads</a:t>
            </a:r>
            <a:r>
              <a:rPr lang="zh-CN" altLang="en-US" dirty="0"/>
              <a:t> that match to </a:t>
            </a:r>
            <a:r>
              <a:rPr lang="en-US" altLang="zh-CN" dirty="0"/>
              <a:t>multiple</a:t>
            </a:r>
            <a:r>
              <a:rPr lang="zh-CN" altLang="en-US" dirty="0"/>
              <a:t> genes (with the same barcode and </a:t>
            </a:r>
            <a:r>
              <a:rPr lang="en-US" altLang="zh-CN" dirty="0"/>
              <a:t>UMI</a:t>
            </a:r>
            <a:r>
              <a:rPr lang="zh-CN" altLang="en-US" dirty="0"/>
              <a:t>), the gene with the most supported </a:t>
            </a:r>
            <a:r>
              <a:rPr lang="en-US" altLang="zh-CN" dirty="0"/>
              <a:t>reads </a:t>
            </a:r>
            <a:r>
              <a:rPr lang="zh-CN" altLang="en-US" dirty="0"/>
              <a:t>will be kept for counting, and the remaining </a:t>
            </a:r>
            <a:r>
              <a:rPr lang="en-US" altLang="zh-CN" dirty="0"/>
              <a:t>reads will be discarded. </a:t>
            </a:r>
            <a:r>
              <a:rPr lang="zh-CN" altLang="en-US" dirty="0"/>
              <a:t>If the number of supported reads is the same, all of them are discarded (it is not possible to determine exactly which gene they belong to).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After these two filtering steps, the </a:t>
            </a:r>
            <a:r>
              <a:rPr lang="en-US" altLang="zh-CN" dirty="0"/>
              <a:t>read count </a:t>
            </a:r>
            <a:r>
              <a:rPr lang="zh-CN" altLang="en-US" dirty="0"/>
              <a:t>matrix file is </a:t>
            </a:r>
            <a:r>
              <a:rPr lang="en-US" altLang="zh-CN" dirty="0"/>
              <a:t>generated</a:t>
            </a:r>
            <a:r>
              <a:rPr lang="zh-CN" altLang="en-US" dirty="0"/>
              <a:t>, and the </a:t>
            </a:r>
            <a:r>
              <a:rPr lang="en-US" altLang="zh-CN" dirty="0"/>
              <a:t>BC </a:t>
            </a:r>
            <a:r>
              <a:rPr lang="zh-CN" altLang="en-US" dirty="0"/>
              <a:t>information and </a:t>
            </a:r>
            <a:r>
              <a:rPr lang="en-US" altLang="zh-CN" dirty="0"/>
              <a:t>UMI </a:t>
            </a:r>
            <a:r>
              <a:rPr lang="zh-CN" altLang="en-US" dirty="0"/>
              <a:t>information are also output.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D15AA3-C8AE-5FD6-5681-1BA9D6D1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8</a:t>
            </a:r>
            <a:r>
              <a:rPr lang="zh-CN" altLang="en-US" sz="4000" dirty="0"/>
              <a:t>. Transcript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E2417BB-16E2-2A4D-05F7-6A737414C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015"/>
            <a:ext cx="10515600" cy="256069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The unfiltered </a:t>
            </a:r>
            <a:r>
              <a:rPr lang="en-US" altLang="zh-CN" dirty="0"/>
              <a:t>read count </a:t>
            </a:r>
            <a:r>
              <a:rPr lang="zh-CN" altLang="en-US" dirty="0"/>
              <a:t>matrix contains many columns with </a:t>
            </a:r>
            <a:r>
              <a:rPr lang="en-US" altLang="zh-CN" dirty="0"/>
              <a:t>0</a:t>
            </a:r>
            <a:r>
              <a:rPr lang="zh-CN" altLang="en-US" dirty="0"/>
              <a:t>, effectively empty droplets, such as the presence of environmental </a:t>
            </a:r>
            <a:r>
              <a:rPr lang="en-US" altLang="zh-CN" dirty="0"/>
              <a:t>RNA </a:t>
            </a:r>
            <a:r>
              <a:rPr lang="zh-CN" altLang="en-US" dirty="0"/>
              <a:t>from fragmented cells. </a:t>
            </a:r>
            <a:r>
              <a:rPr lang="en-US" altLang="zh-CN" dirty="0"/>
              <a:t>cell ranger </a:t>
            </a:r>
            <a:r>
              <a:rPr lang="zh-CN" altLang="en-US" dirty="0"/>
              <a:t>has two filtering algorithms.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900" dirty="0"/>
              <a:t>The original algorithm determined the first </a:t>
            </a:r>
            <a:r>
              <a:rPr lang="en-US" altLang="zh-CN" sz="1900" dirty="0"/>
              <a:t>"</a:t>
            </a:r>
            <a:r>
              <a:rPr lang="zh-CN" altLang="en-US" sz="1900" dirty="0"/>
              <a:t>knee point</a:t>
            </a:r>
            <a:r>
              <a:rPr lang="en-US" altLang="zh-CN" sz="1900" dirty="0"/>
              <a:t>" </a:t>
            </a:r>
            <a:r>
              <a:rPr lang="zh-CN" altLang="en-US" sz="1900" dirty="0"/>
              <a:t>in the </a:t>
            </a:r>
            <a:r>
              <a:rPr lang="en-US" altLang="zh-CN" sz="1900" dirty="0"/>
              <a:t>"</a:t>
            </a:r>
            <a:r>
              <a:rPr lang="zh-CN" altLang="en-US" sz="1900" dirty="0"/>
              <a:t>number of barcodes vs. </a:t>
            </a:r>
            <a:r>
              <a:rPr lang="en-US" altLang="zh-CN" sz="1900" dirty="0"/>
              <a:t>UMI </a:t>
            </a:r>
            <a:r>
              <a:rPr lang="zh-CN" altLang="en-US" sz="1900" dirty="0"/>
              <a:t>per barcode</a:t>
            </a:r>
            <a:r>
              <a:rPr lang="en-US" altLang="zh-CN" sz="1900" dirty="0"/>
              <a:t>" plot</a:t>
            </a:r>
            <a:r>
              <a:rPr lang="zh-CN" altLang="en-US" sz="1900" dirty="0"/>
              <a:t>.</a:t>
            </a:r>
            <a:endParaRPr lang="en-US" altLang="zh-CN" sz="1900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sz="1900" dirty="0"/>
              <a:t>Cell Ranger 3.0 </a:t>
            </a:r>
            <a:r>
              <a:rPr lang="zh-CN" altLang="en-US" sz="1900" dirty="0"/>
              <a:t>introduces an improved cell counting algorithm that better identifies populations of cells with low </a:t>
            </a:r>
            <a:r>
              <a:rPr lang="en-US" altLang="zh-CN" sz="1900" dirty="0"/>
              <a:t>RNA content</a:t>
            </a:r>
            <a:r>
              <a:rPr lang="zh-CN" altLang="en-US" sz="1900" dirty="0"/>
              <a:t>, especially when low </a:t>
            </a:r>
            <a:r>
              <a:rPr lang="en-US" altLang="zh-CN" sz="1900" dirty="0"/>
              <a:t>RNA </a:t>
            </a:r>
            <a:r>
              <a:rPr lang="zh-CN" altLang="en-US" sz="1900" dirty="0"/>
              <a:t>content cells are mixed with high </a:t>
            </a:r>
            <a:r>
              <a:rPr lang="en-US" altLang="zh-CN" sz="1900" dirty="0"/>
              <a:t>RNA </a:t>
            </a:r>
            <a:r>
              <a:rPr lang="zh-CN" altLang="en-US" sz="1900" dirty="0"/>
              <a:t>content cell populations. For example, tumor samples often contain large tumor cells mixed with smaller tumor infiltrating lymphocytes (</a:t>
            </a:r>
            <a:r>
              <a:rPr lang="en-US" altLang="zh-CN" sz="1900" dirty="0"/>
              <a:t>TIL)</a:t>
            </a:r>
            <a:r>
              <a:rPr lang="zh-CN" altLang="en-US" sz="1900" dirty="0"/>
              <a:t>, and some researchers may be particularly interested in </a:t>
            </a:r>
            <a:r>
              <a:rPr lang="en-US" altLang="zh-CN" sz="1900" dirty="0"/>
              <a:t>TIL populations.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A4C841F-A822-AB3F-92F3-370347F2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9</a:t>
            </a:r>
            <a:r>
              <a:rPr lang="zh-CN" altLang="en-US" sz="4000" dirty="0"/>
              <a:t>. Low quality cell </a:t>
            </a:r>
            <a:r>
              <a:rPr lang="en-US" altLang="zh-CN" sz="4000" dirty="0"/>
              <a:t>filtering</a:t>
            </a:r>
            <a:endParaRPr lang="zh-CN" altLang="en-US" sz="4000" dirty="0"/>
          </a:p>
        </p:txBody>
      </p:sp>
      <p:pic>
        <p:nvPicPr>
          <p:cNvPr id="6146" name="Picture 2" descr="Knee plots and empty drop cutoffs identified by the Cell Ranger 2.2 and 3.0 filtering algorithms">
            <a:extLst>
              <a:ext uri="{FF2B5EF4-FFF2-40B4-BE49-F238E27FC236}">
                <a16:creationId xmlns:a16="http://schemas.microsoft.com/office/drawing/2014/main" id="{C00EA85F-76B3-EFA9-C6A2-DD6736AF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68" y="4000225"/>
            <a:ext cx="6510644" cy="243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8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B3C810-F3A0-8185-6165-E43F18ADB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4A7DBD-7333-6A41-E40B-9D40C05F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Example </a:t>
            </a:r>
            <a:r>
              <a:rPr lang="en-US" altLang="zh-CN" sz="4000" dirty="0"/>
              <a:t>4</a:t>
            </a:r>
            <a:r>
              <a:rPr lang="zh-CN" altLang="en-US" sz="4000" dirty="0"/>
              <a:t>: The output of </a:t>
            </a:r>
            <a:r>
              <a:rPr lang="en-US" altLang="zh-CN" sz="4000" dirty="0" err="1"/>
              <a:t>cellranger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519E46-AECB-BB19-C73B-7F200014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58" y="2088000"/>
            <a:ext cx="6124575" cy="1733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34F990-52E6-E639-6722-D7D51634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86" y="4770000"/>
            <a:ext cx="4933950" cy="619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F75B2A-D3C3-9F07-D1CA-632D44DC7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84" y="4770000"/>
            <a:ext cx="4435116" cy="652972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09A5EFF-C6A8-86E5-3020-452B4E9B142A}"/>
              </a:ext>
            </a:extLst>
          </p:cNvPr>
          <p:cNvCxnSpPr>
            <a:cxnSpLocks/>
          </p:cNvCxnSpPr>
          <p:nvPr/>
        </p:nvCxnSpPr>
        <p:spPr>
          <a:xfrm flipH="1">
            <a:off x="3957483" y="3650226"/>
            <a:ext cx="1719416" cy="111977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68E4E86-0AC4-13CD-C1B9-767F65B7DB45}"/>
              </a:ext>
            </a:extLst>
          </p:cNvPr>
          <p:cNvCxnSpPr>
            <a:cxnSpLocks/>
          </p:cNvCxnSpPr>
          <p:nvPr/>
        </p:nvCxnSpPr>
        <p:spPr>
          <a:xfrm>
            <a:off x="7897761" y="3104535"/>
            <a:ext cx="1445342" cy="16075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3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20403A9-D9BB-B14A-C29A-1E4D15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254"/>
            <a:ext cx="10515600" cy="429439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STARsolo </a:t>
            </a:r>
            <a:r>
              <a:rPr lang="zh-CN" altLang="en-US" dirty="0"/>
              <a:t>and </a:t>
            </a:r>
            <a:r>
              <a:rPr lang="en-US" altLang="zh-CN" dirty="0"/>
              <a:t>Alevin-full-decoy</a:t>
            </a:r>
            <a:r>
              <a:rPr lang="zh-CN" altLang="en-US" dirty="0"/>
              <a:t>: two tools that balance speed and accuracy</a:t>
            </a:r>
            <a:endParaRPr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STARsolo </a:t>
            </a:r>
            <a:r>
              <a:rPr lang="zh-CN" altLang="en-US" dirty="0"/>
              <a:t>is a solution for analyzing </a:t>
            </a:r>
            <a:r>
              <a:rPr lang="en-US" altLang="zh-CN" dirty="0" err="1"/>
              <a:t>drop-scRNA </a:t>
            </a:r>
            <a:r>
              <a:rPr lang="zh-CN" altLang="en-US" dirty="0"/>
              <a:t>sequencing data (e.g. </a:t>
            </a:r>
            <a:r>
              <a:rPr lang="en-US" altLang="zh-CN" dirty="0"/>
              <a:t>10X Genomics Chromium </a:t>
            </a:r>
            <a:r>
              <a:rPr lang="zh-CN" altLang="en-US" dirty="0"/>
              <a:t>system) that is integrated into the STAR program.</a:t>
            </a:r>
            <a:endParaRPr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STARsolo</a:t>
            </a:r>
            <a:r>
              <a:rPr lang="en-US" altLang="zh-CN" dirty="0"/>
              <a:t> accept</a:t>
            </a:r>
            <a:r>
              <a:rPr lang="zh-CN" altLang="en-US" dirty="0"/>
              <a:t> the raw </a:t>
            </a:r>
            <a:r>
              <a:rPr lang="en-US" altLang="zh-CN" dirty="0" err="1"/>
              <a:t>fastq</a:t>
            </a:r>
            <a:r>
              <a:rPr lang="zh-CN" altLang="en-US" dirty="0"/>
              <a:t> file</a:t>
            </a:r>
            <a:r>
              <a:rPr lang="en-US" altLang="zh-CN" dirty="0"/>
              <a:t>s: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Error correction and demultiplexing of </a:t>
            </a:r>
            <a:r>
              <a:rPr lang="en-US" altLang="zh-CN" dirty="0"/>
              <a:t>CBs </a:t>
            </a:r>
            <a:r>
              <a:rPr lang="zh-CN" altLang="en-US" dirty="0"/>
              <a:t>using user-entered </a:t>
            </a:r>
            <a:r>
              <a:rPr lang="en-US" altLang="zh-CN" dirty="0"/>
              <a:t>whitelist.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M</a:t>
            </a:r>
            <a:r>
              <a:rPr lang="zh-CN" altLang="en-US" dirty="0"/>
              <a:t>apping reads to the reference genome using the standard </a:t>
            </a:r>
            <a:r>
              <a:rPr lang="en-US" altLang="zh-CN" dirty="0"/>
              <a:t>STAR </a:t>
            </a:r>
            <a:r>
              <a:rPr lang="zh-CN" altLang="en-US" dirty="0"/>
              <a:t>splice read alignment algorithm.</a:t>
            </a:r>
            <a:endParaRPr lang="en-US" altLang="zh-CN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Error correction and collapse (duplicate removal) of Unique Molecular Identifiers (</a:t>
            </a:r>
            <a:r>
              <a:rPr lang="en-US" altLang="zh-CN" dirty="0"/>
              <a:t>UMI)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Q</a:t>
            </a:r>
            <a:r>
              <a:rPr lang="zh-CN" altLang="en-US" dirty="0"/>
              <a:t>uantifying gene expression for each cell by counting the number of reads for each gene.</a:t>
            </a:r>
            <a:endParaRPr lang="en-US" altLang="zh-CN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Quantification of other transcriptome features: splice junctions; </a:t>
            </a:r>
            <a:r>
              <a:rPr lang="en-US" altLang="zh-CN" dirty="0"/>
              <a:t>pre-mRNA; </a:t>
            </a:r>
            <a:r>
              <a:rPr lang="zh-CN" altLang="en-US" dirty="0"/>
              <a:t>splice/non-splice reads similar to </a:t>
            </a:r>
            <a:r>
              <a:rPr lang="en-US" altLang="zh-CN" dirty="0" err="1"/>
              <a:t>Velocyto</a:t>
            </a:r>
            <a:endParaRPr lang="en-US" altLang="zh-CN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STARsolo'</a:t>
            </a:r>
            <a:r>
              <a:rPr lang="zh-CN" altLang="en-US" dirty="0"/>
              <a:t>s output is designed to be a direct replacement for the </a:t>
            </a:r>
            <a:r>
              <a:rPr lang="en-US" altLang="zh-CN" dirty="0"/>
              <a:t>10X </a:t>
            </a:r>
            <a:r>
              <a:rPr lang="en-US" altLang="zh-CN" dirty="0" err="1"/>
              <a:t>CellRanger. </a:t>
            </a:r>
            <a:r>
              <a:rPr lang="zh-CN" altLang="en-US" dirty="0"/>
              <a:t>It follows the logic of </a:t>
            </a:r>
            <a:r>
              <a:rPr lang="en-US" altLang="zh-CN" dirty="0" err="1"/>
              <a:t>CellRanger's </a:t>
            </a:r>
            <a:r>
              <a:rPr lang="zh-CN" altLang="en-US" dirty="0"/>
              <a:t>cell barcode whitelisting and </a:t>
            </a:r>
            <a:r>
              <a:rPr lang="en-US" altLang="zh-CN" dirty="0"/>
              <a:t>UMI </a:t>
            </a:r>
            <a:r>
              <a:rPr lang="zh-CN" altLang="en-US" dirty="0"/>
              <a:t>de-duplication and produces nearly identical gene counts in the same format. At the same time </a:t>
            </a:r>
            <a:r>
              <a:rPr lang="en-US" altLang="zh-CN" dirty="0" err="1"/>
              <a:t>STARsolo is </a:t>
            </a:r>
            <a:r>
              <a:rPr lang="zh-CN" altLang="en-US" dirty="0"/>
              <a:t>about </a:t>
            </a:r>
            <a:r>
              <a:rPr lang="en-US" altLang="zh-CN" dirty="0"/>
              <a:t>10 </a:t>
            </a:r>
            <a:r>
              <a:rPr lang="zh-CN" altLang="en-US" dirty="0"/>
              <a:t>times faster than </a:t>
            </a:r>
            <a:r>
              <a:rPr lang="en-US" altLang="zh-CN" dirty="0" err="1"/>
              <a:t>CellRanger.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9170AA1-DE70-7C6B-7521-40CAB4128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10</a:t>
            </a:r>
            <a:r>
              <a:rPr lang="zh-CN" altLang="en-US" sz="4000" dirty="0"/>
              <a:t>. Alternative tools to </a:t>
            </a:r>
            <a:r>
              <a:rPr lang="en-US" altLang="zh-CN" sz="4000" dirty="0"/>
              <a:t>Cell ranger</a:t>
            </a:r>
          </a:p>
        </p:txBody>
      </p:sp>
    </p:spTree>
    <p:extLst>
      <p:ext uri="{BB962C8B-B14F-4D97-AF65-F5344CB8AC3E}">
        <p14:creationId xmlns:p14="http://schemas.microsoft.com/office/powerpoint/2010/main" val="16829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5F04150-1286-E3E8-0181-5A992AA61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723"/>
            <a:ext cx="10515600" cy="452038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dirty="0" err="1"/>
              <a:t>STARsolo </a:t>
            </a:r>
            <a:r>
              <a:rPr lang="zh-CN" altLang="en-US" dirty="0"/>
              <a:t>operates in the same way as normal </a:t>
            </a:r>
            <a:r>
              <a:rPr lang="en-US" altLang="zh-CN" dirty="0"/>
              <a:t>STAR </a:t>
            </a:r>
            <a:r>
              <a:rPr lang="zh-CN" altLang="en-US" dirty="0"/>
              <a:t>operation, with the addition of a few </a:t>
            </a:r>
            <a:r>
              <a:rPr lang="en-US" altLang="zh-CN" dirty="0" err="1"/>
              <a:t>STARsolo </a:t>
            </a:r>
            <a:r>
              <a:rPr lang="zh-CN" altLang="en-US" dirty="0"/>
              <a:t>parameters.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Run the command: </a:t>
            </a:r>
            <a:r>
              <a:rPr lang="en-US" altLang="zh-CN" dirty="0"/>
              <a:t>/path/to/STAR </a:t>
            </a:r>
            <a:r>
              <a:rPr lang="en-US" altLang="zh-CN" dirty="0" err="1"/>
              <a:t>--genomeDir </a:t>
            </a:r>
            <a:r>
              <a:rPr lang="en-US" altLang="zh-CN" dirty="0"/>
              <a:t>/path/to/genome/dir/ </a:t>
            </a:r>
            <a:r>
              <a:rPr lang="en-US" altLang="zh-CN" dirty="0" err="1"/>
              <a:t>--readFilesIn </a:t>
            </a:r>
            <a:r>
              <a:rPr lang="en-US" altLang="zh-CN" dirty="0"/>
              <a:t>...  [... ...other parameters...] </a:t>
            </a:r>
            <a:r>
              <a:rPr lang="en-US" altLang="zh-CN" dirty="0" err="1"/>
              <a:t>--soloType </a:t>
            </a:r>
            <a:r>
              <a:rPr lang="en-US" altLang="zh-CN" dirty="0"/>
              <a:t>... </a:t>
            </a:r>
            <a:r>
              <a:rPr lang="en-US" altLang="zh-CN" dirty="0" err="1"/>
              <a:t>--soloCBwhitelist </a:t>
            </a:r>
            <a:r>
              <a:rPr lang="en-US" altLang="zh-CN" dirty="0"/>
              <a:t>...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The reference genome is the same as that used for normal </a:t>
            </a:r>
            <a:r>
              <a:rPr lang="en-US" altLang="zh-CN" dirty="0"/>
              <a:t>STAR.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--soloType Droplet/CB_UMI_Simple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--soloCBwhitelist </a:t>
            </a:r>
            <a:r>
              <a:rPr lang="en-US" altLang="zh-CN" dirty="0"/>
              <a:t>/path/to/cell/barcode/whitelist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--soloUMIlen </a:t>
            </a:r>
            <a:r>
              <a:rPr lang="en-US" altLang="zh-CN" dirty="0"/>
              <a:t>12 (CB=16b, UMI=10b)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--readFilesIn </a:t>
            </a:r>
            <a:r>
              <a:rPr lang="en-US" altLang="zh-CN" dirty="0"/>
              <a:t>cDNAfragmentSequence.fastq.gz CellBarcodeUMIsequence.fastq.</a:t>
            </a:r>
            <a:r>
              <a:rPr lang="zh-CN" altLang="en-US" dirty="0"/>
              <a:t>gz 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Note: The standard </a:t>
            </a:r>
            <a:r>
              <a:rPr lang="en-US" altLang="zh-CN" dirty="0"/>
              <a:t>10X </a:t>
            </a:r>
            <a:r>
              <a:rPr lang="zh-CN" altLang="en-US" dirty="0"/>
              <a:t>run is </a:t>
            </a:r>
            <a:r>
              <a:rPr lang="en-US" altLang="zh-CN" dirty="0"/>
              <a:t>Read2 for cDNA </a:t>
            </a:r>
            <a:r>
              <a:rPr lang="zh-CN" altLang="en-US" dirty="0"/>
              <a:t>and </a:t>
            </a:r>
            <a:r>
              <a:rPr lang="en-US" altLang="zh-CN" dirty="0"/>
              <a:t>Read1 for </a:t>
            </a:r>
            <a:r>
              <a:rPr lang="zh-CN" altLang="en-US" dirty="0"/>
              <a:t>barcodes.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Several versions of </a:t>
            </a:r>
            <a:r>
              <a:rPr lang="en-US" altLang="zh-CN" dirty="0" err="1"/>
              <a:t>CellRanger </a:t>
            </a:r>
            <a:r>
              <a:rPr lang="zh-CN" altLang="en-US" dirty="0"/>
              <a:t>annotations are available for </a:t>
            </a:r>
            <a:r>
              <a:rPr lang="en-US" altLang="zh-CN" dirty="0"/>
              <a:t>10X</a:t>
            </a:r>
            <a:r>
              <a:rPr lang="zh-CN" altLang="en-US" dirty="0"/>
              <a:t>: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https://support.10xgenomics.com/single-cell-gene-expression/software/downloads/latest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For the best match, the annotations in the </a:t>
            </a:r>
            <a:r>
              <a:rPr lang="en-US" altLang="zh-CN" dirty="0" err="1"/>
              <a:t>CellRanger </a:t>
            </a:r>
            <a:r>
              <a:rPr lang="zh-CN" altLang="en-US" dirty="0"/>
              <a:t>run and the </a:t>
            </a:r>
            <a:r>
              <a:rPr lang="en-US" altLang="zh-CN" dirty="0" err="1"/>
              <a:t>STARsolo </a:t>
            </a:r>
            <a:r>
              <a:rPr lang="zh-CN" altLang="en-US" dirty="0"/>
              <a:t>run should be identical.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 err="1"/>
              <a:t>--genomeSAsparseD </a:t>
            </a:r>
            <a:r>
              <a:rPr lang="en-US" altLang="zh-CN" dirty="0"/>
              <a:t>3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You can also prepare your own comment files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6946E2B-F8F4-C8E9-449D-3CF9818F0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Running </a:t>
            </a:r>
            <a:r>
              <a:rPr lang="en-US" altLang="zh-CN" sz="4000" dirty="0" err="1"/>
              <a:t>STARsolo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9183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FFF90A8-AB42-F98E-E4EB-0661FDC19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31EF5D0-F996-B2D2-B98B-79B9F73BF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91" y="287402"/>
            <a:ext cx="10515600" cy="78727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Example </a:t>
            </a:r>
            <a:r>
              <a:rPr lang="en-US" altLang="zh-CN" sz="4000" dirty="0"/>
              <a:t>5</a:t>
            </a:r>
            <a:r>
              <a:rPr lang="zh-CN" altLang="en-US" sz="4000" dirty="0"/>
              <a:t>: The output of </a:t>
            </a:r>
            <a:r>
              <a:rPr lang="en-US" altLang="zh-CN" sz="4000" dirty="0"/>
              <a:t>STAR-solo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A5DE3C-7E00-5435-DEBB-561650F2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149" y="1466850"/>
            <a:ext cx="6191250" cy="1028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3D68EB-8E96-A4D4-6091-17B7EE137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17" y="2990850"/>
            <a:ext cx="5334000" cy="876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991F8E-9C43-76F0-B6E8-624A63D61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1" y="4717256"/>
            <a:ext cx="4648200" cy="609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F575295-57A0-617D-4106-1C6AAEFCF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58" y="4688681"/>
            <a:ext cx="4676775" cy="638175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545BB8-AD0B-D5BF-0D73-76C23E804C02}"/>
              </a:ext>
            </a:extLst>
          </p:cNvPr>
          <p:cNvCxnSpPr>
            <a:cxnSpLocks/>
          </p:cNvCxnSpPr>
          <p:nvPr/>
        </p:nvCxnSpPr>
        <p:spPr>
          <a:xfrm flipH="1">
            <a:off x="6175658" y="2315497"/>
            <a:ext cx="158775" cy="675353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8F27216-2AF4-706A-39CA-B374A011D248}"/>
              </a:ext>
            </a:extLst>
          </p:cNvPr>
          <p:cNvCxnSpPr>
            <a:cxnSpLocks/>
          </p:cNvCxnSpPr>
          <p:nvPr/>
        </p:nvCxnSpPr>
        <p:spPr>
          <a:xfrm flipH="1">
            <a:off x="4833555" y="3650226"/>
            <a:ext cx="1950703" cy="9653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983F80E-5AD8-5152-1E74-291B1767365F}"/>
              </a:ext>
            </a:extLst>
          </p:cNvPr>
          <p:cNvCxnSpPr>
            <a:cxnSpLocks/>
          </p:cNvCxnSpPr>
          <p:nvPr/>
        </p:nvCxnSpPr>
        <p:spPr>
          <a:xfrm>
            <a:off x="7462684" y="3583663"/>
            <a:ext cx="711381" cy="106721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6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D7499-D536-EFFA-938E-045CBDA5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564" y="365126"/>
            <a:ext cx="10194235" cy="6082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. </a:t>
            </a:r>
            <a:r>
              <a:rPr lang="en-US" altLang="zh-CN" dirty="0"/>
              <a:t>scRNA-seq </a:t>
            </a:r>
            <a:r>
              <a:rPr lang="zh-CN" altLang="en-US" dirty="0"/>
              <a:t>raw data processing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6E2E9D-6E73-D10F-52D7-2CD8CEFE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82" y="1198802"/>
            <a:ext cx="4338485" cy="33363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The operational steps from raw data to </a:t>
            </a:r>
            <a:r>
              <a:rPr lang="en-US" altLang="zh-CN" sz="2000" dirty="0"/>
              <a:t>count matrix are </a:t>
            </a:r>
            <a:r>
              <a:rPr lang="zh-CN" altLang="en-US" sz="2000" dirty="0"/>
              <a:t>essentially the same for many </a:t>
            </a:r>
            <a:r>
              <a:rPr lang="en-US" altLang="zh-CN" sz="2000" dirty="0" err="1"/>
              <a:t>scRNA</a:t>
            </a:r>
            <a:r>
              <a:rPr lang="en-US" altLang="zh-CN" sz="2000" dirty="0"/>
              <a:t>-seq protocols</a:t>
            </a:r>
            <a:r>
              <a:rPr lang="zh-CN" altLang="en-US" sz="2000" dirty="0"/>
              <a:t>.</a:t>
            </a:r>
            <a:endParaRPr lang="en-US" altLang="zh-CN" sz="20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Preprocessing of raw sequencing data varies depending on the library construction method, and </a:t>
            </a:r>
            <a:r>
              <a:rPr lang="en-US" altLang="zh-CN" sz="2000" dirty="0"/>
              <a:t>RNA </a:t>
            </a:r>
            <a:r>
              <a:rPr lang="zh-CN" altLang="en-US" sz="2000" dirty="0"/>
              <a:t>sequences (also called </a:t>
            </a:r>
            <a:r>
              <a:rPr lang="en-US" altLang="zh-CN" sz="2000" dirty="0"/>
              <a:t>reads </a:t>
            </a:r>
            <a:r>
              <a:rPr lang="zh-CN" altLang="en-US" sz="2000" dirty="0"/>
              <a:t>or tags) may be obtained from the </a:t>
            </a:r>
            <a:r>
              <a:rPr lang="en-US" altLang="zh-CN" sz="2000" dirty="0"/>
              <a:t>3' </a:t>
            </a:r>
            <a:r>
              <a:rPr lang="zh-CN" altLang="en-US" sz="2000" dirty="0"/>
              <a:t>end (or </a:t>
            </a:r>
            <a:r>
              <a:rPr lang="en-US" altLang="zh-CN" sz="2000" dirty="0"/>
              <a:t>5' </a:t>
            </a:r>
            <a:r>
              <a:rPr lang="zh-CN" altLang="en-US" sz="2000" dirty="0"/>
              <a:t>end) of the transcript (</a:t>
            </a:r>
            <a:r>
              <a:rPr lang="en-US" altLang="zh-CN" sz="2000" dirty="0"/>
              <a:t>10X Genomics, CEL-seq2, Drop-seq, </a:t>
            </a:r>
            <a:r>
              <a:rPr lang="en-US" altLang="zh-CN" sz="2000" dirty="0" err="1"/>
              <a:t>inDrops</a:t>
            </a:r>
            <a:r>
              <a:rPr lang="zh-CN" altLang="en-US" sz="2000" dirty="0"/>
              <a:t>) or from the full-length transcript (</a:t>
            </a:r>
            <a:r>
              <a:rPr lang="en-US" altLang="zh-CN" sz="2000" dirty="0"/>
              <a:t>Smart-seq2</a:t>
            </a:r>
            <a:r>
              <a:rPr lang="zh-CN" altLang="en-US" sz="2000" dirty="0"/>
              <a:t>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1197C3-97C4-8536-2B57-9C987CCD7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69" y="1405148"/>
            <a:ext cx="6560053" cy="43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56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DADA90-ECB8-D145-F69C-5AB48CCA1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48" y="290393"/>
            <a:ext cx="10412104" cy="781287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Useful references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BA498-5369-A9A5-B81F-9CD4371F7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16"/>
            <a:ext cx="10515600" cy="205320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hlinkClick r:id="rId2"/>
              </a:rPr>
              <a:t>https://github.com/alexdobin/STAR/blob/master/docs/STARsolo.md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hlinkClick r:id="rId3"/>
              </a:rPr>
              <a:t>https://www.labome.com/method/RNA-seq.html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hlinkClick r:id="rId4"/>
              </a:rPr>
              <a:t>https://support.10xgenomics.com/single-cell-gene-expression/software/downloads/latest</a:t>
            </a:r>
            <a:endParaRPr lang="en-US" altLang="zh-CN" sz="1800" dirty="0"/>
          </a:p>
          <a:p>
            <a:pPr>
              <a:lnSpc>
                <a:spcPct val="120000"/>
              </a:lnSpc>
            </a:pPr>
            <a:r>
              <a:rPr lang="en-US" altLang="zh-CN" sz="1800" dirty="0">
                <a:hlinkClick r:id="rId5"/>
              </a:rPr>
              <a:t>https://swaruplab.bio.uci.edu/tutorial/tutorial.html 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hlinkClick r:id="rId6"/>
              </a:rPr>
              <a:t>https://hbctraining.github.io/scRNA-seq/schedule/ </a:t>
            </a:r>
          </a:p>
          <a:p>
            <a:pPr>
              <a:lnSpc>
                <a:spcPct val="120000"/>
              </a:lnSpc>
            </a:pPr>
            <a:r>
              <a:rPr lang="en-US" altLang="zh-CN" sz="1800" dirty="0">
                <a:hlinkClick r:id="rId7"/>
              </a:rPr>
              <a:t>https://bioconductor.org/books/release/OSCA/index.html </a:t>
            </a:r>
          </a:p>
          <a:p>
            <a:pPr>
              <a:lnSpc>
                <a:spcPct val="120000"/>
              </a:lnSpc>
            </a:pPr>
            <a:endParaRPr lang="en-US" altLang="zh-CN" sz="1800" dirty="0"/>
          </a:p>
          <a:p>
            <a:pPr>
              <a:lnSpc>
                <a:spcPct val="120000"/>
              </a:lnSpc>
            </a:pP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873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42D71F-7479-C31B-D799-C06302AA4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092"/>
            <a:ext cx="10515600" cy="4910871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/>
              <a:t>The choice of library </a:t>
            </a:r>
            <a:r>
              <a:rPr lang="en-US" altLang="zh-CN" sz="1800" dirty="0"/>
              <a:t>preparation</a:t>
            </a:r>
            <a:r>
              <a:rPr lang="zh-CN" altLang="en-US" sz="1800" dirty="0"/>
              <a:t> methods involves biological questions of interest. The advantages of these methods are listed below.</a:t>
            </a:r>
            <a:endParaRPr lang="en-US" altLang="zh-CN" sz="1800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sz="1100" dirty="0"/>
              <a:t>3‘ </a:t>
            </a:r>
            <a:r>
              <a:rPr lang="zh-CN" altLang="en-US" sz="1100" dirty="0"/>
              <a:t>(or </a:t>
            </a:r>
            <a:r>
              <a:rPr lang="en-US" altLang="zh-CN" sz="1100" dirty="0"/>
              <a:t>5’</a:t>
            </a:r>
            <a:r>
              <a:rPr lang="zh-CN" altLang="en-US" sz="1100" dirty="0"/>
              <a:t>)-end library </a:t>
            </a:r>
            <a:r>
              <a:rPr lang="en-US" altLang="zh-CN" sz="1100" dirty="0"/>
              <a:t>preparation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Distinguish biological replicates from </a:t>
            </a:r>
            <a:r>
              <a:rPr lang="en-US" altLang="zh-CN" sz="1000" dirty="0"/>
              <a:t>PCR </a:t>
            </a:r>
            <a:r>
              <a:rPr lang="zh-CN" altLang="en-US" sz="1000" dirty="0"/>
              <a:t>replicates using a unique </a:t>
            </a:r>
            <a:r>
              <a:rPr lang="en-US" altLang="zh-CN" sz="1000" dirty="0"/>
              <a:t>UMI for </a:t>
            </a:r>
            <a:r>
              <a:rPr lang="zh-CN" altLang="en-US" sz="1000" dirty="0"/>
              <a:t>more accurate quantification.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Sequencing a larger number of cells allows for better identification of cell type populations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The cost of a single cell is much lower.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The best results are </a:t>
            </a:r>
            <a:r>
              <a:rPr lang="en-US" altLang="zh-CN" sz="1000" dirty="0"/>
              <a:t>&gt;10,000 </a:t>
            </a:r>
            <a:r>
              <a:rPr lang="zh-CN" altLang="en-US" sz="1000" dirty="0"/>
              <a:t>cells.</a:t>
            </a:r>
            <a:endParaRPr lang="en-US" altLang="zh-CN" sz="1000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100" dirty="0"/>
              <a:t>Full-length </a:t>
            </a:r>
            <a:r>
              <a:rPr lang="en-US" altLang="zh-CN" sz="1100" dirty="0"/>
              <a:t>library preparation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Differences in the levels of isozymes (transcript isoforms) in expression can be detected.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Identify allele-specific differences in expression.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More in-depth sequencing of a smaller number of cells.</a:t>
            </a:r>
          </a:p>
          <a:p>
            <a:pPr lvl="2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sz="1000" dirty="0"/>
              <a:t>Best suited for samples with low cell counts.</a:t>
            </a:r>
            <a:endParaRPr lang="en-US" altLang="zh-CN" sz="10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sz="1800" dirty="0"/>
              <a:t>This course focuses on data analysis of </a:t>
            </a:r>
            <a:r>
              <a:rPr lang="en-US" altLang="zh-CN" sz="1800" dirty="0"/>
              <a:t>3' </a:t>
            </a:r>
            <a:r>
              <a:rPr lang="zh-CN" altLang="en-US" sz="1800" dirty="0"/>
              <a:t>end builds, mainly with droplet-based methods (</a:t>
            </a:r>
            <a:r>
              <a:rPr lang="en-US" altLang="zh-CN" sz="1800" dirty="0" err="1"/>
              <a:t>inDrops</a:t>
            </a:r>
            <a:r>
              <a:rPr lang="en-US" altLang="zh-CN" sz="1800" dirty="0"/>
              <a:t>, Drop-seq, 10X Genomics</a:t>
            </a:r>
            <a:r>
              <a:rPr lang="zh-CN" altLang="en-US" sz="1800" dirty="0"/>
              <a:t>).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E6BECC1-3432-C434-BBFE-1F5056DA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0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E9F051-1EC1-42A8-CEFB-B9FBE0863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243" y="1340180"/>
            <a:ext cx="9917598" cy="14096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The raw </a:t>
            </a:r>
            <a:r>
              <a:rPr lang="en-US" altLang="zh-CN" dirty="0"/>
              <a:t>read </a:t>
            </a:r>
            <a:r>
              <a:rPr lang="zh-CN" altLang="en-US" dirty="0"/>
              <a:t>processing is essentially the same as for </a:t>
            </a:r>
            <a:r>
              <a:rPr lang="en-US" altLang="zh-CN" dirty="0"/>
              <a:t>bulk RNA-seq, </a:t>
            </a:r>
            <a:r>
              <a:rPr lang="zh-CN" altLang="en-US" dirty="0"/>
              <a:t>including comparison and </a:t>
            </a:r>
            <a:r>
              <a:rPr lang="en-US" altLang="zh-CN" dirty="0"/>
              <a:t>read </a:t>
            </a:r>
            <a:r>
              <a:rPr lang="zh-CN" altLang="en-US" dirty="0"/>
              <a:t>counting. The two most popular tools currently available are </a:t>
            </a:r>
            <a:r>
              <a:rPr lang="en-US" altLang="zh-CN" dirty="0"/>
              <a:t>STAR </a:t>
            </a:r>
            <a:r>
              <a:rPr lang="zh-CN" altLang="en-US" dirty="0"/>
              <a:t>and </a:t>
            </a:r>
            <a:r>
              <a:rPr lang="en-US" altLang="zh-CN" dirty="0"/>
              <a:t>hisat2</a:t>
            </a:r>
            <a:r>
              <a:rPr lang="zh-CN" altLang="en-US" dirty="0"/>
              <a:t>.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hlinkClick r:id="rId3"/>
              </a:rPr>
              <a:t>https://www.ncbi.nlm.nih.gov/geo/query/acc.cgi?acc=GSM3847690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>
                <a:hlinkClick r:id="rId4"/>
              </a:rPr>
              <a:t>https://www.ncbi.nlm.nih.gov/geo/query/acc.cgi?acc=GSE175510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C42169-B8B0-0238-38D6-D0DC564D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2.</a:t>
            </a:r>
            <a:r>
              <a:rPr lang="zh-CN" altLang="en-US" sz="4000" dirty="0"/>
              <a:t> </a:t>
            </a:r>
            <a:r>
              <a:rPr lang="en-US" altLang="zh-CN" sz="4000" dirty="0"/>
              <a:t>R</a:t>
            </a:r>
            <a:r>
              <a:rPr lang="zh-CN" altLang="en-US" sz="4000" dirty="0"/>
              <a:t>aw data processing of </a:t>
            </a:r>
            <a:r>
              <a:rPr lang="en-US" altLang="zh-CN" sz="4000" dirty="0"/>
              <a:t>Smart-seq2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E5F25C8-C309-8B81-9913-F7B59A85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7" y="2846440"/>
            <a:ext cx="6843586" cy="33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9D2FF39-97B6-4A41-E549-990C7D40C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527"/>
            <a:ext cx="10515600" cy="482043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Single-cell </a:t>
            </a:r>
            <a:r>
              <a:rPr lang="en-US" altLang="zh-CN" dirty="0"/>
              <a:t>RNA-seq </a:t>
            </a:r>
            <a:r>
              <a:rPr lang="zh-CN" altLang="en-US" dirty="0"/>
              <a:t>data differs from </a:t>
            </a:r>
            <a:r>
              <a:rPr lang="en-US" altLang="zh-CN" dirty="0"/>
              <a:t>bulk RNA seq in </a:t>
            </a:r>
            <a:r>
              <a:rPr lang="zh-CN" altLang="en-US" dirty="0"/>
              <a:t>many ways. The sequence of </a:t>
            </a:r>
            <a:r>
              <a:rPr lang="en-US" altLang="zh-CN" dirty="0"/>
              <a:t>reads </a:t>
            </a:r>
            <a:r>
              <a:rPr lang="zh-CN" altLang="en-US" dirty="0"/>
              <a:t>generated by most </a:t>
            </a:r>
            <a:r>
              <a:rPr lang="en-US" altLang="zh-CN" dirty="0"/>
              <a:t>scRNA-seq </a:t>
            </a:r>
            <a:r>
              <a:rPr lang="zh-CN" altLang="en-US" dirty="0"/>
              <a:t>techniques contains three key pieces of information.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cDNA </a:t>
            </a:r>
            <a:r>
              <a:rPr lang="zh-CN" altLang="en-US" dirty="0"/>
              <a:t>fragments: for quantifying gene expression levels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Cell Barcoding (</a:t>
            </a:r>
            <a:r>
              <a:rPr lang="en-US" altLang="zh-CN" dirty="0"/>
              <a:t>CB</a:t>
            </a:r>
            <a:r>
              <a:rPr lang="zh-CN" altLang="en-US" dirty="0"/>
              <a:t>): Identifies which cell the </a:t>
            </a:r>
            <a:r>
              <a:rPr lang="en-US" altLang="zh-CN" dirty="0"/>
              <a:t>reads </a:t>
            </a:r>
            <a:r>
              <a:rPr lang="zh-CN" altLang="en-US" dirty="0"/>
              <a:t>came from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UMI</a:t>
            </a:r>
            <a:r>
              <a:rPr lang="zh-CN" altLang="en-US" dirty="0"/>
              <a:t>: Removal of technical duplicates such as </a:t>
            </a:r>
            <a:r>
              <a:rPr lang="en-US" altLang="zh-CN" dirty="0"/>
              <a:t>PCR</a:t>
            </a:r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Compared to </a:t>
            </a:r>
            <a:r>
              <a:rPr lang="en-US" altLang="zh-CN" dirty="0"/>
              <a:t>bulk RNA-seq</a:t>
            </a:r>
            <a:r>
              <a:rPr lang="zh-CN" altLang="en-US" dirty="0"/>
              <a:t>, </a:t>
            </a:r>
            <a:r>
              <a:rPr lang="en-US" altLang="zh-CN" dirty="0"/>
              <a:t>scRNA-seq </a:t>
            </a:r>
            <a:r>
              <a:rPr lang="zh-CN" altLang="en-US" dirty="0"/>
              <a:t>processes much less </a:t>
            </a:r>
            <a:r>
              <a:rPr lang="en-US" altLang="zh-CN" dirty="0"/>
              <a:t>RNA </a:t>
            </a:r>
            <a:r>
              <a:rPr lang="zh-CN" altLang="en-US" dirty="0"/>
              <a:t>and requires more </a:t>
            </a:r>
            <a:r>
              <a:rPr lang="en-US" altLang="zh-CN" dirty="0"/>
              <a:t>PCR </a:t>
            </a:r>
            <a:r>
              <a:rPr lang="zh-CN" altLang="en-US" dirty="0"/>
              <a:t>cycles. Therefore, </a:t>
            </a:r>
            <a:r>
              <a:rPr lang="en-US" altLang="zh-CN" dirty="0"/>
              <a:t>UMI </a:t>
            </a:r>
            <a:r>
              <a:rPr lang="zh-CN" altLang="en-US" dirty="0"/>
              <a:t>barcodes become very useful and are widely used in </a:t>
            </a:r>
            <a:r>
              <a:rPr lang="en-US" altLang="zh-CN" dirty="0" err="1"/>
              <a:t>scRNAseq.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Library sequencing typically uses pairs of </a:t>
            </a:r>
            <a:r>
              <a:rPr lang="en-US" altLang="zh-CN" dirty="0"/>
              <a:t>reads</a:t>
            </a:r>
            <a:r>
              <a:rPr lang="zh-CN" altLang="en-US" dirty="0"/>
              <a:t>, where one read contains </a:t>
            </a:r>
            <a:r>
              <a:rPr lang="en-US" altLang="zh-CN" dirty="0"/>
              <a:t>CB + UMI </a:t>
            </a:r>
            <a:r>
              <a:rPr lang="zh-CN" altLang="en-US" dirty="0"/>
              <a:t>(read </a:t>
            </a:r>
            <a:r>
              <a:rPr lang="en-US" altLang="zh-CN" dirty="0"/>
              <a:t>1 </a:t>
            </a:r>
            <a:r>
              <a:rPr lang="zh-CN" altLang="en-US" dirty="0"/>
              <a:t>in </a:t>
            </a:r>
            <a:r>
              <a:rPr lang="en-US" altLang="zh-CN" dirty="0"/>
              <a:t>10x Chromium</a:t>
            </a:r>
            <a:r>
              <a:rPr lang="zh-CN" altLang="en-US" dirty="0"/>
              <a:t>) and the other contains </a:t>
            </a:r>
            <a:r>
              <a:rPr lang="en-US" altLang="zh-CN" dirty="0"/>
              <a:t>cDNA </a:t>
            </a:r>
            <a:r>
              <a:rPr lang="zh-CN" altLang="en-US" dirty="0"/>
              <a:t>sequences (</a:t>
            </a:r>
            <a:r>
              <a:rPr lang="en-US" altLang="zh-CN" dirty="0"/>
              <a:t>read 2 </a:t>
            </a:r>
            <a:r>
              <a:rPr lang="zh-CN" altLang="en-US" dirty="0"/>
              <a:t>in </a:t>
            </a:r>
            <a:r>
              <a:rPr lang="en-US" altLang="zh-CN" dirty="0"/>
              <a:t>10x Chromium</a:t>
            </a:r>
            <a:r>
              <a:rPr lang="zh-CN" altLang="en-US" dirty="0"/>
              <a:t>).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A typical </a:t>
            </a:r>
            <a:r>
              <a:rPr lang="en-US" altLang="zh-CN" dirty="0"/>
              <a:t>scRNA-seq </a:t>
            </a:r>
            <a:r>
              <a:rPr lang="zh-CN" altLang="en-US" dirty="0"/>
              <a:t>data processing process consists of four steps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Mapping cDNA </a:t>
            </a:r>
            <a:r>
              <a:rPr lang="zh-CN" altLang="en-US" dirty="0"/>
              <a:t>fragments to a reference sequence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Targeting </a:t>
            </a:r>
            <a:r>
              <a:rPr lang="en-US" altLang="zh-CN" dirty="0"/>
              <a:t>reads </a:t>
            </a:r>
            <a:r>
              <a:rPr lang="zh-CN" altLang="en-US" dirty="0"/>
              <a:t>to genes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reads </a:t>
            </a:r>
            <a:r>
              <a:rPr lang="zh-CN" altLang="en-US" dirty="0"/>
              <a:t>to cells (cellular barcode demultiplexing)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Calculation of the number of </a:t>
            </a:r>
            <a:r>
              <a:rPr lang="en-US" altLang="zh-CN" dirty="0"/>
              <a:t>UMI-RNA </a:t>
            </a:r>
            <a:r>
              <a:rPr lang="zh-CN" altLang="en-US" dirty="0"/>
              <a:t>molecules (</a:t>
            </a:r>
            <a:r>
              <a:rPr lang="en-US" altLang="zh-CN" dirty="0"/>
              <a:t>UMI </a:t>
            </a:r>
            <a:r>
              <a:rPr lang="zh-CN" altLang="en-US" dirty="0"/>
              <a:t>repeat calculation)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Generating a count matrix</a:t>
            </a:r>
            <a:r>
              <a:rPr lang="zh-CN" altLang="en-US" dirty="0"/>
              <a:t> containing genes, cells and </a:t>
            </a:r>
            <a:r>
              <a:rPr lang="en-US" altLang="zh-CN" dirty="0"/>
              <a:t>read count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8186818-3CAE-4F63-A88C-EA5DB434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</a:t>
            </a:r>
            <a:r>
              <a:rPr lang="zh-CN" altLang="en-US" sz="3200" dirty="0"/>
              <a:t>. </a:t>
            </a:r>
            <a:r>
              <a:rPr lang="en-US" altLang="zh-CN" sz="3200" dirty="0"/>
              <a:t>Raw </a:t>
            </a:r>
            <a:r>
              <a:rPr lang="zh-CN" altLang="en-US" sz="3200" dirty="0"/>
              <a:t>data processing </a:t>
            </a:r>
            <a:r>
              <a:rPr lang="en-US" altLang="zh-CN" sz="3200" dirty="0"/>
              <a:t>of 3' </a:t>
            </a:r>
            <a:r>
              <a:rPr lang="zh-CN" altLang="en-US" sz="3200" dirty="0"/>
              <a:t>end sequencing (</a:t>
            </a:r>
            <a:r>
              <a:rPr lang="zh-CN" altLang="en-US" sz="1600" dirty="0"/>
              <a:t>all droplet-based methods</a:t>
            </a:r>
            <a:r>
              <a:rPr lang="zh-CN" alt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854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D6CF94E-D97D-074F-2579-CBAB6109B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0838"/>
            <a:ext cx="5864906" cy="3609514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For the analysis of </a:t>
            </a:r>
            <a:r>
              <a:rPr lang="en-US" altLang="zh-CN" dirty="0"/>
              <a:t>scRNA-seq </a:t>
            </a:r>
            <a:r>
              <a:rPr lang="zh-CN" altLang="en-US" dirty="0"/>
              <a:t>data, it is helpful to understand what information is present in each </a:t>
            </a:r>
            <a:r>
              <a:rPr lang="en-US" altLang="zh-CN" dirty="0"/>
              <a:t>read </a:t>
            </a:r>
            <a:r>
              <a:rPr lang="zh-CN" altLang="en-US" dirty="0"/>
              <a:t>and how we can use this information </a:t>
            </a:r>
            <a:r>
              <a:rPr lang="en-US" altLang="zh-CN" dirty="0"/>
              <a:t>in</a:t>
            </a:r>
            <a:r>
              <a:rPr lang="zh-CN" altLang="en-US" dirty="0"/>
              <a:t> analysis.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zh-CN" altLang="en-US" dirty="0"/>
              <a:t>For the </a:t>
            </a:r>
            <a:r>
              <a:rPr lang="en-US" altLang="zh-CN" dirty="0"/>
              <a:t>3' </a:t>
            </a:r>
            <a:r>
              <a:rPr lang="zh-CN" altLang="en-US" dirty="0"/>
              <a:t>end sequencing method, </a:t>
            </a:r>
            <a:r>
              <a:rPr lang="en-US" altLang="zh-CN" dirty="0"/>
              <a:t>reads</a:t>
            </a:r>
            <a:r>
              <a:rPr lang="zh-CN" altLang="en-US" dirty="0"/>
              <a:t> from different molecules of the same transcript will only come from the </a:t>
            </a:r>
            <a:r>
              <a:rPr lang="en-US" altLang="zh-CN" dirty="0"/>
              <a:t>3' </a:t>
            </a:r>
            <a:r>
              <a:rPr lang="zh-CN" altLang="en-US" dirty="0"/>
              <a:t>end of the transcript, so it is likely to have the same sequence. However, the </a:t>
            </a:r>
            <a:r>
              <a:rPr lang="en-US" altLang="zh-CN" dirty="0"/>
              <a:t>PCR </a:t>
            </a:r>
            <a:r>
              <a:rPr lang="zh-CN" altLang="en-US" dirty="0"/>
              <a:t>step in the library preparation process may also generate read duplicates. To determine whether a </a:t>
            </a:r>
            <a:r>
              <a:rPr lang="en-US" altLang="zh-CN" dirty="0"/>
              <a:t>read is a </a:t>
            </a:r>
            <a:r>
              <a:rPr lang="zh-CN" altLang="en-US" dirty="0"/>
              <a:t>biological duplicate or a technical duplicate, we use the </a:t>
            </a:r>
            <a:r>
              <a:rPr lang="en-US" altLang="zh-CN" dirty="0"/>
              <a:t>UMI </a:t>
            </a:r>
            <a:r>
              <a:rPr lang="zh-CN" altLang="en-US" dirty="0"/>
              <a:t>technique.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Different </a:t>
            </a:r>
            <a:r>
              <a:rPr lang="en-US" altLang="zh-CN" dirty="0"/>
              <a:t>UMIs </a:t>
            </a:r>
            <a:r>
              <a:rPr lang="zh-CN" altLang="en-US" dirty="0"/>
              <a:t>mapped to the same transcript are </a:t>
            </a:r>
            <a:r>
              <a:rPr lang="en-US" altLang="zh-CN" dirty="0"/>
              <a:t>read </a:t>
            </a:r>
            <a:r>
              <a:rPr lang="zh-CN" altLang="en-US" dirty="0"/>
              <a:t>from different molecules that are biological duplicates </a:t>
            </a:r>
            <a:r>
              <a:rPr lang="en-US" altLang="zh-CN" dirty="0"/>
              <a:t>- </a:t>
            </a:r>
            <a:r>
              <a:rPr lang="zh-CN" altLang="en-US" dirty="0"/>
              <a:t>each read should be counted.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dirty="0"/>
              <a:t>Reads </a:t>
            </a:r>
            <a:r>
              <a:rPr lang="zh-CN" altLang="en-US" dirty="0"/>
              <a:t>with the same </a:t>
            </a:r>
            <a:r>
              <a:rPr lang="en-US" altLang="zh-CN" dirty="0"/>
              <a:t>UMI </a:t>
            </a:r>
            <a:r>
              <a:rPr lang="zh-CN" altLang="en-US" dirty="0"/>
              <a:t>from the same molecule are technically duplicates - the </a:t>
            </a:r>
            <a:r>
              <a:rPr lang="en-US" altLang="zh-CN" dirty="0"/>
              <a:t>UMI </a:t>
            </a:r>
            <a:r>
              <a:rPr lang="zh-CN" altLang="en-US" dirty="0"/>
              <a:t>should be excluded and counted as a single read.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In the schematic on the right, the </a:t>
            </a:r>
            <a:r>
              <a:rPr lang="en-US" altLang="zh-CN" dirty="0"/>
              <a:t>ACTB reads should be </a:t>
            </a:r>
            <a:r>
              <a:rPr lang="zh-CN" altLang="en-US" dirty="0"/>
              <a:t>combined and calculated as one </a:t>
            </a:r>
            <a:r>
              <a:rPr lang="en-US" altLang="zh-CN" dirty="0"/>
              <a:t>read</a:t>
            </a:r>
            <a:r>
              <a:rPr lang="zh-CN" altLang="en-US" dirty="0"/>
              <a:t>, while the </a:t>
            </a:r>
            <a:r>
              <a:rPr lang="en-US" altLang="zh-CN" dirty="0"/>
              <a:t>ARL1 reads </a:t>
            </a:r>
            <a:r>
              <a:rPr lang="zh-CN" altLang="en-US" dirty="0"/>
              <a:t>should be calculated separately.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C748C02-8D9A-5BAE-21A9-9FF4A5B7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4</a:t>
            </a:r>
            <a:r>
              <a:rPr lang="zh-CN" altLang="en-US" sz="4000" dirty="0"/>
              <a:t>. Structure of sequencing </a:t>
            </a:r>
            <a:r>
              <a:rPr lang="en-US" altLang="zh-CN" sz="4000" dirty="0"/>
              <a:t>read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FEC041-4DA5-A22F-F308-10C62BA54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106" y="1657978"/>
            <a:ext cx="5219299" cy="39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1BFF2A8-C7D0-89A8-8743-0A10BE01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317"/>
            <a:ext cx="10515600" cy="15251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800" dirty="0"/>
              <a:t>Library information for the </a:t>
            </a:r>
            <a:r>
              <a:rPr lang="en-US" altLang="zh-CN" sz="1800" dirty="0" err="1"/>
              <a:t>inDrops </a:t>
            </a:r>
            <a:r>
              <a:rPr lang="zh-CN" altLang="en-US" sz="1800" dirty="0"/>
              <a:t>method</a:t>
            </a:r>
            <a:endParaRPr lang="en-US" altLang="zh-CN" sz="1800" dirty="0"/>
          </a:p>
          <a:p>
            <a:pPr lvl="1"/>
            <a:r>
              <a:rPr lang="en-US" altLang="zh-CN" sz="1400" dirty="0"/>
              <a:t>R1 </a:t>
            </a:r>
            <a:r>
              <a:rPr lang="zh-CN" altLang="en-US" sz="1400" dirty="0"/>
              <a:t>(</a:t>
            </a:r>
            <a:r>
              <a:rPr lang="en-US" altLang="zh-CN" sz="1400" dirty="0"/>
              <a:t>61bp</a:t>
            </a:r>
            <a:r>
              <a:rPr lang="zh-CN" altLang="en-US" sz="1400" dirty="0"/>
              <a:t>): </a:t>
            </a:r>
            <a:r>
              <a:rPr lang="en-US" altLang="zh-CN" sz="1400" dirty="0"/>
              <a:t>read </a:t>
            </a:r>
            <a:r>
              <a:rPr lang="zh-CN" altLang="en-US" sz="1400" dirty="0"/>
              <a:t>sequence (red top arrow).</a:t>
            </a:r>
          </a:p>
          <a:p>
            <a:pPr lvl="1"/>
            <a:r>
              <a:rPr lang="en-US" altLang="zh-CN" sz="1400" dirty="0"/>
              <a:t>R2 </a:t>
            </a:r>
            <a:r>
              <a:rPr lang="zh-CN" altLang="en-US" sz="1400" dirty="0"/>
              <a:t>(</a:t>
            </a:r>
            <a:r>
              <a:rPr lang="en-US" altLang="zh-CN" sz="1400" dirty="0"/>
              <a:t>8bp </a:t>
            </a:r>
            <a:r>
              <a:rPr lang="zh-CN" altLang="en-US" sz="1400" dirty="0"/>
              <a:t>index (</a:t>
            </a:r>
            <a:r>
              <a:rPr lang="en-US" altLang="zh-CN" sz="1400" dirty="0"/>
              <a:t>i7</a:t>
            </a:r>
            <a:r>
              <a:rPr lang="zh-CN" altLang="en-US" sz="1400" dirty="0"/>
              <a:t>)): cell barcode - which cell the </a:t>
            </a:r>
            <a:r>
              <a:rPr lang="en-US" altLang="zh-CN" sz="1400" dirty="0"/>
              <a:t>read </a:t>
            </a:r>
            <a:r>
              <a:rPr lang="zh-CN" altLang="en-US" sz="1400" dirty="0"/>
              <a:t>came from (purple top arrow).</a:t>
            </a:r>
          </a:p>
          <a:p>
            <a:pPr lvl="1"/>
            <a:r>
              <a:rPr lang="en-US" altLang="zh-CN" sz="1400" dirty="0"/>
              <a:t>R3 </a:t>
            </a:r>
            <a:r>
              <a:rPr lang="zh-CN" altLang="en-US" sz="1400" dirty="0"/>
              <a:t>(</a:t>
            </a:r>
            <a:r>
              <a:rPr lang="en-US" altLang="zh-CN" sz="1400" dirty="0"/>
              <a:t>8bp </a:t>
            </a:r>
            <a:r>
              <a:rPr lang="zh-CN" altLang="en-US" sz="1400" dirty="0"/>
              <a:t>index (</a:t>
            </a:r>
            <a:r>
              <a:rPr lang="en-US" altLang="zh-CN" sz="1400" dirty="0"/>
              <a:t>i5</a:t>
            </a:r>
            <a:r>
              <a:rPr lang="zh-CN" altLang="en-US" sz="1400" dirty="0"/>
              <a:t>)): sample/library index </a:t>
            </a:r>
            <a:r>
              <a:rPr lang="en-US" altLang="zh-CN" sz="1400" dirty="0"/>
              <a:t>- </a:t>
            </a:r>
            <a:r>
              <a:rPr lang="zh-CN" altLang="en-US" sz="1400" dirty="0"/>
              <a:t>source of the sample </a:t>
            </a:r>
            <a:r>
              <a:rPr lang="en-US" altLang="zh-CN" sz="1400" dirty="0"/>
              <a:t>read </a:t>
            </a:r>
            <a:r>
              <a:rPr lang="zh-CN" altLang="en-US" sz="1400" dirty="0"/>
              <a:t>(red bottom arrow).</a:t>
            </a:r>
          </a:p>
          <a:p>
            <a:pPr lvl="1">
              <a:lnSpc>
                <a:spcPct val="120000"/>
              </a:lnSpc>
            </a:pPr>
            <a:r>
              <a:rPr lang="en-US" altLang="zh-CN" sz="1400" dirty="0"/>
              <a:t>R4 (14 bp Read 2)</a:t>
            </a:r>
            <a:r>
              <a:rPr lang="zh-CN" altLang="en-US" sz="1400" dirty="0"/>
              <a:t>: </a:t>
            </a:r>
            <a:r>
              <a:rPr lang="en-US" altLang="zh-CN" sz="1400" dirty="0"/>
              <a:t>read2 </a:t>
            </a:r>
            <a:r>
              <a:rPr lang="zh-CN" altLang="en-US" sz="1400" dirty="0"/>
              <a:t>and the source of the remaining </a:t>
            </a:r>
            <a:r>
              <a:rPr lang="en-US" altLang="zh-CN" sz="1400" dirty="0"/>
              <a:t>CB </a:t>
            </a:r>
            <a:r>
              <a:rPr lang="zh-CN" altLang="en-US" sz="1400" dirty="0"/>
              <a:t>and </a:t>
            </a:r>
            <a:r>
              <a:rPr lang="en-US" altLang="zh-CN" sz="1400" dirty="0"/>
              <a:t>UMI - </a:t>
            </a:r>
            <a:r>
              <a:rPr lang="zh-CN" altLang="en-US" sz="1400" dirty="0"/>
              <a:t>transcript </a:t>
            </a:r>
            <a:r>
              <a:rPr lang="en-US" altLang="zh-CN" sz="1400" dirty="0"/>
              <a:t>read </a:t>
            </a:r>
            <a:r>
              <a:rPr lang="zh-CN" altLang="en-US" sz="1400" dirty="0"/>
              <a:t>(purple bottom arrow)</a:t>
            </a:r>
            <a:r>
              <a:rPr lang="zh-CN" altLang="en-US" sz="1600" dirty="0"/>
              <a:t>.</a:t>
            </a:r>
            <a:endParaRPr lang="en-US" altLang="zh-CN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774530F-5BE4-6189-3C25-86AE8F90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Example </a:t>
            </a:r>
            <a:r>
              <a:rPr lang="en-US" altLang="zh-CN" sz="4000" dirty="0"/>
              <a:t>1</a:t>
            </a:r>
            <a:endParaRPr lang="zh-CN" altLang="en-US" sz="4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8E3CE8-0406-CC93-1A50-E130C5112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89" y="2793442"/>
            <a:ext cx="7810919" cy="173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266A94C-F335-0AB2-CCE3-1D119F12E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90" y="4951919"/>
            <a:ext cx="7810918" cy="174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5231C34A-044D-BDC4-A381-259F293A0A9D}"/>
              </a:ext>
            </a:extLst>
          </p:cNvPr>
          <p:cNvSpPr txBox="1">
            <a:spLocks/>
          </p:cNvSpPr>
          <p:nvPr/>
        </p:nvSpPr>
        <p:spPr>
          <a:xfrm>
            <a:off x="1026091" y="4628454"/>
            <a:ext cx="10515600" cy="403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sz="1800" dirty="0"/>
              <a:t>10X </a:t>
            </a:r>
            <a:r>
              <a:rPr lang="zh-CN" altLang="en-US" sz="1800" dirty="0"/>
              <a:t>method of library building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7312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9E5546E-B247-0C50-2B39-3495BAE5A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58" y="1273838"/>
            <a:ext cx="1507872" cy="43087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Read 1</a:t>
            </a:r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F2D0854-545A-E028-490B-24EAB73F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Example </a:t>
            </a:r>
            <a:r>
              <a:rPr lang="en-US" altLang="zh-CN" sz="4000" dirty="0"/>
              <a:t>2</a:t>
            </a:r>
            <a:r>
              <a:rPr lang="zh-CN" altLang="en-US" sz="4000" dirty="0"/>
              <a:t>: </a:t>
            </a:r>
            <a:r>
              <a:rPr lang="en-US" altLang="zh-CN" sz="4000" dirty="0"/>
              <a:t>10X </a:t>
            </a:r>
            <a:r>
              <a:rPr lang="zh-CN" altLang="en-US" sz="4000" dirty="0"/>
              <a:t>of </a:t>
            </a:r>
            <a:r>
              <a:rPr lang="en-US" altLang="zh-CN" sz="4000" dirty="0"/>
              <a:t>reads</a:t>
            </a: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D32AB-D9D3-596D-9F22-C76403956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26" y="1431809"/>
            <a:ext cx="6600476" cy="22696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A10766-2910-BA8B-DC14-584EEACE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948" y="4070554"/>
            <a:ext cx="6301219" cy="2277380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0D2C89D4-73F4-3FCF-7645-278B96349430}"/>
              </a:ext>
            </a:extLst>
          </p:cNvPr>
          <p:cNvSpPr txBox="1">
            <a:spLocks/>
          </p:cNvSpPr>
          <p:nvPr/>
        </p:nvSpPr>
        <p:spPr>
          <a:xfrm>
            <a:off x="764458" y="3991807"/>
            <a:ext cx="1308768" cy="4308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Read 2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F1135F-DF98-CD4C-8F80-828D0030C273}"/>
              </a:ext>
            </a:extLst>
          </p:cNvPr>
          <p:cNvSpPr txBox="1"/>
          <p:nvPr/>
        </p:nvSpPr>
        <p:spPr>
          <a:xfrm>
            <a:off x="8765276" y="1468680"/>
            <a:ext cx="308813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Regardless of the droplet method used, the following conditions are required for proper quantification at the cellular level</a:t>
            </a:r>
            <a:endParaRPr lang="en-US" altLang="zh-CN" sz="1200" dirty="0"/>
          </a:p>
          <a:p>
            <a:r>
              <a:rPr lang="en-US" altLang="zh-CN" sz="1200" b="1" dirty="0"/>
              <a:t>Sample index</a:t>
            </a:r>
            <a:r>
              <a:rPr lang="zh-CN" altLang="en-US" sz="1200" b="1" dirty="0"/>
              <a:t>: </a:t>
            </a:r>
            <a:r>
              <a:rPr lang="zh-CN" altLang="en-US" sz="1200" dirty="0"/>
              <a:t>determines from which sample the </a:t>
            </a:r>
            <a:r>
              <a:rPr lang="en-US" altLang="zh-CN" sz="1200" dirty="0"/>
              <a:t>read was </a:t>
            </a:r>
            <a:r>
              <a:rPr lang="zh-CN" altLang="en-US" sz="1200" dirty="0"/>
              <a:t>added during the library preparation process</a:t>
            </a:r>
            <a:endParaRPr lang="en-US" altLang="zh-CN" sz="1200" dirty="0"/>
          </a:p>
          <a:p>
            <a:r>
              <a:rPr lang="en-US" altLang="zh-CN" sz="1200" b="1" dirty="0"/>
              <a:t>Cellular barcode</a:t>
            </a:r>
            <a:r>
              <a:rPr lang="zh-CN" altLang="en-US" sz="1200" b="1" dirty="0"/>
              <a:t>: </a:t>
            </a:r>
            <a:r>
              <a:rPr lang="zh-CN" altLang="en-US" sz="1200" dirty="0"/>
              <a:t>identifies the cell from which the </a:t>
            </a:r>
            <a:r>
              <a:rPr lang="en-US" altLang="zh-CN" sz="1200" dirty="0"/>
              <a:t>read </a:t>
            </a:r>
            <a:r>
              <a:rPr lang="zh-CN" altLang="en-US" sz="1200" dirty="0"/>
              <a:t>comes, and each library preparation method has a CB used in the library preparation process </a:t>
            </a:r>
            <a:endParaRPr lang="en-US" altLang="zh-CN" sz="1200" dirty="0"/>
          </a:p>
          <a:p>
            <a:r>
              <a:rPr lang="en-US" altLang="zh-CN" sz="1200" b="1" dirty="0"/>
              <a:t>Unique molecular identifier (</a:t>
            </a:r>
            <a:r>
              <a:rPr lang="en-US" altLang="zh-CN" sz="1200" dirty="0"/>
              <a:t>UMI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: </a:t>
            </a:r>
            <a:r>
              <a:rPr lang="zh-CN" altLang="en-US" sz="1200" dirty="0"/>
              <a:t>determines which transcript molecule the </a:t>
            </a:r>
            <a:r>
              <a:rPr lang="en-US" altLang="zh-CN" sz="1200" dirty="0"/>
              <a:t>read </a:t>
            </a:r>
            <a:r>
              <a:rPr lang="zh-CN" altLang="en-US" sz="1200" dirty="0"/>
              <a:t>comes from </a:t>
            </a:r>
            <a:r>
              <a:rPr lang="en-US" altLang="zh-CN" sz="1200" dirty="0"/>
              <a:t>UMI </a:t>
            </a:r>
            <a:r>
              <a:rPr lang="zh-CN" altLang="en-US" sz="1200" dirty="0"/>
              <a:t>will be used to fold the </a:t>
            </a:r>
            <a:r>
              <a:rPr lang="en-US" altLang="zh-CN" sz="1200" dirty="0"/>
              <a:t>PCR </a:t>
            </a:r>
            <a:r>
              <a:rPr lang="zh-CN" altLang="en-US" sz="1200" dirty="0"/>
              <a:t>repeat sequence 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52724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840123-9674-F408-EBC8-EF63DA8B4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341"/>
            <a:ext cx="10515600" cy="459888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Cell Ranger is </a:t>
            </a:r>
            <a:r>
              <a:rPr lang="zh-CN" altLang="en-US" dirty="0"/>
              <a:t>the default tool for processing </a:t>
            </a:r>
            <a:r>
              <a:rPr lang="en-US" altLang="zh-CN" dirty="0"/>
              <a:t>10x Genomics Chromium </a:t>
            </a:r>
            <a:r>
              <a:rPr lang="en-US" altLang="zh-CN" dirty="0" err="1"/>
              <a:t>scRNAseq </a:t>
            </a:r>
            <a:r>
              <a:rPr lang="zh-CN" altLang="en-US" dirty="0"/>
              <a:t>data using the </a:t>
            </a:r>
            <a:r>
              <a:rPr lang="en-US" altLang="zh-CN" dirty="0"/>
              <a:t>STAR </a:t>
            </a:r>
            <a:r>
              <a:rPr lang="zh-CN" altLang="en-US" dirty="0"/>
              <a:t>comparison tool.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Cell Ranger </a:t>
            </a:r>
            <a:r>
              <a:rPr lang="zh-CN" altLang="en-US" dirty="0"/>
              <a:t>is a set of analysis </a:t>
            </a:r>
            <a:r>
              <a:rPr lang="en-US" altLang="zh-CN" dirty="0"/>
              <a:t>pipelines </a:t>
            </a:r>
            <a:r>
              <a:rPr lang="zh-CN" altLang="en-US" dirty="0"/>
              <a:t>for processing </a:t>
            </a:r>
            <a:r>
              <a:rPr lang="en-US" altLang="zh-CN" dirty="0"/>
              <a:t>Chromium </a:t>
            </a:r>
            <a:r>
              <a:rPr lang="zh-CN" altLang="en-US" dirty="0"/>
              <a:t>single-cell data, including comparing </a:t>
            </a:r>
            <a:r>
              <a:rPr lang="en-US" altLang="zh-CN" dirty="0"/>
              <a:t>reads</a:t>
            </a:r>
            <a:r>
              <a:rPr lang="zh-CN" altLang="en-US" dirty="0"/>
              <a:t>, generating feature barcode matrices, performing clustering and other advanced analyses, etc.</a:t>
            </a:r>
            <a:endParaRPr lang="en-US" altLang="zh-CN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Char char="p"/>
            </a:pPr>
            <a:r>
              <a:rPr lang="en-US" altLang="zh-CN" dirty="0"/>
              <a:t>Cell Ranger </a:t>
            </a:r>
            <a:r>
              <a:rPr lang="zh-CN" altLang="en-US" dirty="0"/>
              <a:t>includes five </a:t>
            </a:r>
            <a:r>
              <a:rPr lang="en-US" altLang="zh-CN" dirty="0"/>
              <a:t>pipelines </a:t>
            </a:r>
            <a:r>
              <a:rPr lang="zh-CN" altLang="en-US" dirty="0"/>
              <a:t>associated with </a:t>
            </a:r>
            <a:r>
              <a:rPr lang="en-US" altLang="zh-CN" dirty="0"/>
              <a:t>3' </a:t>
            </a:r>
            <a:r>
              <a:rPr lang="zh-CN" altLang="en-US" dirty="0"/>
              <a:t>single cell gene expression solutions and products.</a:t>
            </a:r>
            <a:endParaRPr lang="en-US" altLang="zh-CN" dirty="0"/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b="1" i="0" u="none" strike="noStrike" dirty="0" err="1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3"/>
              </a:rPr>
              <a:t>cellranger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mkfastq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b="1" i="0" u="none" strike="noStrike" dirty="0" err="1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4"/>
              </a:rPr>
              <a:t>cellranger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count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b="1" i="0" u="none" strike="noStrike" dirty="0" err="1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5"/>
              </a:rPr>
              <a:t>cellranger </a:t>
            </a:r>
            <a:r>
              <a:rPr lang="en-US" altLang="zh-CN" b="1" i="0" u="none" strike="noStrike" dirty="0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5"/>
              </a:rPr>
              <a:t>multi</a:t>
            </a:r>
            <a:endParaRPr lang="en-US" altLang="zh-CN" u="none" strike="noStrike" dirty="0">
              <a:solidFill>
                <a:srgbClr val="333333"/>
              </a:solidFill>
              <a:latin typeface="Open Sans" panose="020B0606030504020204" pitchFamily="34" charset="0"/>
            </a:endParaRP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b="1" i="0" u="none" strike="noStrike" dirty="0" err="1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6"/>
              </a:rPr>
              <a:t>cellranger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aggr </a:t>
            </a:r>
          </a:p>
          <a:p>
            <a:pPr lvl="1">
              <a:lnSpc>
                <a:spcPct val="140000"/>
              </a:lnSpc>
              <a:buFont typeface="Wingdings" panose="05000000000000000000" pitchFamily="2" charset="2"/>
              <a:buChar char="ü"/>
            </a:pPr>
            <a:r>
              <a:rPr lang="en-US" altLang="zh-CN" b="1" i="0" u="none" strike="noStrike" dirty="0" err="1">
                <a:solidFill>
                  <a:srgbClr val="0071D9"/>
                </a:solidFill>
                <a:effectLst/>
                <a:latin typeface="Open Sans" panose="020B0606030504020204" pitchFamily="34" charset="0"/>
                <a:hlinkClick r:id="rId7"/>
              </a:rPr>
              <a:t>cellranger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reanalyze </a:t>
            </a: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72825E9-3718-5379-AB69-F94F04EA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5</a:t>
            </a:r>
            <a:r>
              <a:rPr lang="zh-CN" altLang="en-US" sz="4000" dirty="0"/>
              <a:t>. Raw data processing of </a:t>
            </a:r>
            <a:r>
              <a:rPr lang="en-US" altLang="zh-CN" sz="4000" dirty="0"/>
              <a:t>10x genomics</a:t>
            </a:r>
          </a:p>
        </p:txBody>
      </p:sp>
    </p:spTree>
    <p:extLst>
      <p:ext uri="{BB962C8B-B14F-4D97-AF65-F5344CB8AC3E}">
        <p14:creationId xmlns:p14="http://schemas.microsoft.com/office/powerpoint/2010/main" val="87181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8944</TotalTime>
  <Words>2333</Words>
  <Application>Microsoft Office PowerPoint</Application>
  <PresentationFormat>宽屏</PresentationFormat>
  <Paragraphs>131</Paragraphs>
  <Slides>20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Open Sans</vt:lpstr>
      <vt:lpstr>Wingdings</vt:lpstr>
      <vt:lpstr>Office 主题​​</vt:lpstr>
      <vt:lpstr>Processing of single-cell raw data</vt:lpstr>
      <vt:lpstr>1. scRNA-seq raw data processing</vt:lpstr>
      <vt:lpstr>PowerPoint 演示文稿</vt:lpstr>
      <vt:lpstr>2. Raw data processing of Smart-seq2</vt:lpstr>
      <vt:lpstr>3. Raw data processing of 3' end sequencing (all droplet-based methods)</vt:lpstr>
      <vt:lpstr>4. Structure of sequencing read</vt:lpstr>
      <vt:lpstr>Example 1</vt:lpstr>
      <vt:lpstr>Example 2: 10X of reads</vt:lpstr>
      <vt:lpstr>5. Raw data processing of 10x genomics</vt:lpstr>
      <vt:lpstr>PowerPoint 演示文稿</vt:lpstr>
      <vt:lpstr>6. The reference genome</vt:lpstr>
      <vt:lpstr>7. White list and 10X genomics version</vt:lpstr>
      <vt:lpstr>Example 3: whitelist</vt:lpstr>
      <vt:lpstr>8. Transcript quantification</vt:lpstr>
      <vt:lpstr>9. Low quality cell filtering</vt:lpstr>
      <vt:lpstr>Example 4: The output of cellranger</vt:lpstr>
      <vt:lpstr>10. Alternative tools to Cell ranger</vt:lpstr>
      <vt:lpstr>Running STARsolo</vt:lpstr>
      <vt:lpstr>Example 5: The output of STAR-solo</vt:lpstr>
      <vt:lpstr>Useful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keywords>, docId:FE762D85CF7D482C85CF7176D0772EF8</cp:keywords>
  <cp:lastModifiedBy>charlie.wan88@outlook.com</cp:lastModifiedBy>
  <cp:revision>66</cp:revision>
  <dcterms:created xsi:type="dcterms:W3CDTF">2023-03-04T01:27:25Z</dcterms:created>
  <dcterms:modified xsi:type="dcterms:W3CDTF">2023-06-11T01:37:48Z</dcterms:modified>
</cp:coreProperties>
</file>